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1" r:id="rId1"/>
  </p:sldMasterIdLst>
  <p:notesMasterIdLst>
    <p:notesMasterId r:id="rId29"/>
  </p:notesMasterIdLst>
  <p:handoutMasterIdLst>
    <p:handoutMasterId r:id="rId30"/>
  </p:handoutMasterIdLst>
  <p:sldIdLst>
    <p:sldId id="265" r:id="rId2"/>
    <p:sldId id="353" r:id="rId3"/>
    <p:sldId id="310" r:id="rId4"/>
    <p:sldId id="333" r:id="rId5"/>
    <p:sldId id="311" r:id="rId6"/>
    <p:sldId id="321" r:id="rId7"/>
    <p:sldId id="354" r:id="rId8"/>
    <p:sldId id="320" r:id="rId9"/>
    <p:sldId id="314" r:id="rId10"/>
    <p:sldId id="323" r:id="rId11"/>
    <p:sldId id="317" r:id="rId12"/>
    <p:sldId id="355" r:id="rId13"/>
    <p:sldId id="356" r:id="rId14"/>
    <p:sldId id="335" r:id="rId15"/>
    <p:sldId id="357" r:id="rId16"/>
    <p:sldId id="340" r:id="rId17"/>
    <p:sldId id="341" r:id="rId18"/>
    <p:sldId id="342" r:id="rId19"/>
    <p:sldId id="358" r:id="rId20"/>
    <p:sldId id="359" r:id="rId21"/>
    <p:sldId id="360" r:id="rId22"/>
    <p:sldId id="361" r:id="rId23"/>
    <p:sldId id="362" r:id="rId24"/>
    <p:sldId id="363" r:id="rId25"/>
    <p:sldId id="364" r:id="rId26"/>
    <p:sldId id="365" r:id="rId27"/>
    <p:sldId id="366" r:id="rId28"/>
  </p:sldIdLst>
  <p:sldSz cx="12188825" cy="6858000"/>
  <p:notesSz cx="6858000" cy="91440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am Thakur" initials="ST" lastIdx="1" clrIdx="0">
    <p:extLst>
      <p:ext uri="{19B8F6BF-5375-455C-9EA6-DF929625EA0E}">
        <p15:presenceInfo xmlns:p15="http://schemas.microsoft.com/office/powerpoint/2012/main" userId="S::W0773247@myscc.ca::de644262-3369-4812-a060-ee9b5d6fa3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94609" autoAdjust="0"/>
  </p:normalViewPr>
  <p:slideViewPr>
    <p:cSldViewPr showGuides="1">
      <p:cViewPr varScale="1">
        <p:scale>
          <a:sx n="91" d="100"/>
          <a:sy n="91" d="100"/>
        </p:scale>
        <p:origin x="208" y="464"/>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4/17/21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4/17/21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4630" y="1788454"/>
            <a:ext cx="8359052" cy="2098226"/>
          </a:xfrm>
        </p:spPr>
        <p:txBody>
          <a:bodyPr anchor="b">
            <a:noAutofit/>
          </a:bodyPr>
          <a:lstStyle>
            <a:lvl1pPr algn="ctr">
              <a:defRPr sz="7198"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209" y="3956280"/>
            <a:ext cx="6829894" cy="1086237"/>
          </a:xfrm>
        </p:spPr>
        <p:txBody>
          <a:bodyPr>
            <a:normAutofit/>
          </a:bodyPr>
          <a:lstStyle>
            <a:lvl1pPr marL="0" indent="0" algn="ctr">
              <a:lnSpc>
                <a:spcPct val="112000"/>
              </a:lnSpc>
              <a:spcBef>
                <a:spcPts val="0"/>
              </a:spcBef>
              <a:spcAft>
                <a:spcPts val="0"/>
              </a:spcAft>
              <a:buNone/>
              <a:defRPr sz="22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662" y="6453386"/>
            <a:ext cx="1607525" cy="404614"/>
          </a:xfrm>
        </p:spPr>
        <p:txBody>
          <a:bodyPr/>
          <a:lstStyle>
            <a:lvl1pPr>
              <a:defRPr baseline="0">
                <a:solidFill>
                  <a:schemeClr val="tx2"/>
                </a:solidFill>
              </a:defRPr>
            </a:lvl1pPr>
          </a:lstStyle>
          <a:p>
            <a:fld id="{9AB3A824-1A51-4B26-AD58-A6D8E14F6C04}" type="datetimeFigureOut">
              <a:rPr lang="en-US" smtClean="0"/>
              <a:t>4/17/21</a:t>
            </a:fld>
            <a:endParaRPr lang="en-US" dirty="0"/>
          </a:p>
        </p:txBody>
      </p:sp>
      <p:sp>
        <p:nvSpPr>
          <p:cNvPr id="5" name="Footer Placeholder 4"/>
          <p:cNvSpPr>
            <a:spLocks noGrp="1"/>
          </p:cNvSpPr>
          <p:nvPr>
            <p:ph type="ftr" sz="quarter" idx="11"/>
          </p:nvPr>
        </p:nvSpPr>
        <p:spPr>
          <a:xfrm>
            <a:off x="2583382" y="6453386"/>
            <a:ext cx="7021548" cy="404614"/>
          </a:xfrm>
        </p:spPr>
        <p:txBody>
          <a:bodyPr/>
          <a:lstStyle>
            <a:lvl1pPr algn="ctr">
              <a:defRPr baseline="0">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28123" y="6453386"/>
            <a:ext cx="1595876"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663" y="744470"/>
            <a:ext cx="1067133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682315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243" y="2295526"/>
            <a:ext cx="95987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4/17/21</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416402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4062" y="624156"/>
            <a:ext cx="1565358"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243" y="624156"/>
            <a:ext cx="817751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4/17/21</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03836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4/17/21</a:t>
            </a:fld>
            <a:endParaRPr lang="en-US"/>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68248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4826" y="1301361"/>
            <a:ext cx="9610468" cy="2852737"/>
          </a:xfrm>
        </p:spPr>
        <p:txBody>
          <a:bodyPr anchor="b">
            <a:normAutofit/>
          </a:bodyPr>
          <a:lstStyle>
            <a:lvl1pPr algn="r">
              <a:defRPr sz="7198"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4826" y="4216328"/>
            <a:ext cx="9610468" cy="1143324"/>
          </a:xfrm>
        </p:spPr>
        <p:txBody>
          <a:bodyPr/>
          <a:lstStyle>
            <a:lvl1pPr marL="0" indent="0" algn="r">
              <a:lnSpc>
                <a:spcPct val="112000"/>
              </a:lnSpc>
              <a:spcBef>
                <a:spcPts val="0"/>
              </a:spcBef>
              <a:spcAft>
                <a:spcPts val="0"/>
              </a:spcAft>
              <a:buNone/>
              <a:defRPr sz="2399">
                <a:solidFill>
                  <a:schemeClr val="tx2"/>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716" y="6453386"/>
            <a:ext cx="1621986" cy="404614"/>
          </a:xfrm>
        </p:spPr>
        <p:txBody>
          <a:bodyPr/>
          <a:lstStyle>
            <a:lvl1pPr>
              <a:defRPr>
                <a:solidFill>
                  <a:schemeClr val="tx2"/>
                </a:solidFill>
              </a:defRPr>
            </a:lvl1pPr>
          </a:lstStyle>
          <a:p>
            <a:fld id="{03F41C87-7AD9-4845-A077-840E4A0F3F06}" type="datetimeFigureOut">
              <a:rPr lang="en-US" smtClean="0"/>
              <a:t>4/17/21</a:t>
            </a:fld>
            <a:endParaRPr lang="en-US"/>
          </a:p>
        </p:txBody>
      </p:sp>
      <p:sp>
        <p:nvSpPr>
          <p:cNvPr id="5" name="Footer Placeholder 4"/>
          <p:cNvSpPr>
            <a:spLocks noGrp="1"/>
          </p:cNvSpPr>
          <p:nvPr>
            <p:ph type="ftr" sz="quarter" idx="11"/>
          </p:nvPr>
        </p:nvSpPr>
        <p:spPr>
          <a:xfrm>
            <a:off x="2583639" y="6453386"/>
            <a:ext cx="7021548" cy="404614"/>
          </a:xfrm>
        </p:spPr>
        <p:txBody>
          <a:bodyPr/>
          <a:lstStyle>
            <a:lvl1pPr algn="ctr">
              <a:defRPr>
                <a:solidFill>
                  <a:schemeClr val="tx2"/>
                </a:solidFill>
              </a:defRPr>
            </a:lvl1pPr>
          </a:lstStyle>
          <a:p>
            <a:endParaRPr lang="en-IN" dirty="0"/>
          </a:p>
        </p:txBody>
      </p:sp>
      <p:sp>
        <p:nvSpPr>
          <p:cNvPr id="6" name="Slide Number Placeholder 5"/>
          <p:cNvSpPr>
            <a:spLocks noGrp="1"/>
          </p:cNvSpPr>
          <p:nvPr>
            <p:ph type="sldNum" sz="quarter" idx="12"/>
          </p:nvPr>
        </p:nvSpPr>
        <p:spPr>
          <a:xfrm>
            <a:off x="9828123" y="6453386"/>
            <a:ext cx="1595876" cy="404614"/>
          </a:xfrm>
        </p:spPr>
        <p:txBody>
          <a:bodyPr/>
          <a:lstStyle>
            <a:lvl1pPr>
              <a:defRPr>
                <a:solidFill>
                  <a:schemeClr val="tx2"/>
                </a:solidFill>
              </a:defRPr>
            </a:lvl1pPr>
          </a:lstStyle>
          <a:p>
            <a:fld id="{2A013F82-EE5E-44EE-A61D-E31C6657F26F}" type="slidenum">
              <a:rPr lang="en-IN" smtClean="0"/>
              <a:t>‹#›</a:t>
            </a:fld>
            <a:endParaRPr lang="en-IN"/>
          </a:p>
        </p:txBody>
      </p:sp>
      <p:sp>
        <p:nvSpPr>
          <p:cNvPr id="7" name="Freeform 6" title="Crop Mark"/>
          <p:cNvSpPr/>
          <p:nvPr/>
        </p:nvSpPr>
        <p:spPr bwMode="auto">
          <a:xfrm>
            <a:off x="8149840" y="1685652"/>
            <a:ext cx="32741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42600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243" y="2286000"/>
            <a:ext cx="4446628"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3704" y="2286000"/>
            <a:ext cx="4446628"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4/17/21</a:t>
            </a:fld>
            <a:endParaRPr lang="en-US"/>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42890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243" y="685800"/>
            <a:ext cx="95987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243" y="2340864"/>
            <a:ext cx="4442827" cy="823912"/>
          </a:xfrm>
        </p:spPr>
        <p:txBody>
          <a:bodyPr anchor="b">
            <a:noAutofit/>
          </a:bodyPr>
          <a:lstStyle>
            <a:lvl1pPr marL="0" indent="0">
              <a:lnSpc>
                <a:spcPct val="84000"/>
              </a:lnSpc>
              <a:spcBef>
                <a:spcPts val="0"/>
              </a:spcBef>
              <a:spcAft>
                <a:spcPts val="0"/>
              </a:spcAft>
              <a:buNone/>
              <a:defRPr sz="2999" b="0"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243" y="3305208"/>
            <a:ext cx="4442827"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315" y="2340864"/>
            <a:ext cx="4442827" cy="823912"/>
          </a:xfrm>
        </p:spPr>
        <p:txBody>
          <a:bodyPr anchor="b">
            <a:noAutofit/>
          </a:bodyPr>
          <a:lstStyle>
            <a:lvl1pPr marL="0" indent="0">
              <a:lnSpc>
                <a:spcPct val="84000"/>
              </a:lnSpc>
              <a:spcBef>
                <a:spcPts val="0"/>
              </a:spcBef>
              <a:spcAft>
                <a:spcPts val="0"/>
              </a:spcAft>
              <a:buNone/>
              <a:defRPr sz="2999" b="0"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3315" y="3305208"/>
            <a:ext cx="4442827"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pPr/>
              <a:t>4/17/21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3912032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4/17/21</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61789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4/17/21</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94325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2139"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711" y="685800"/>
            <a:ext cx="3854716" cy="2157884"/>
          </a:xfrm>
        </p:spPr>
        <p:txBody>
          <a:bodyPr anchor="t">
            <a:noAutofit/>
          </a:bodyPr>
          <a:lstStyle>
            <a:lvl1pPr>
              <a:lnSpc>
                <a:spcPct val="84000"/>
              </a:lnSpc>
              <a:defRPr sz="4799"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4391" y="685801"/>
            <a:ext cx="5210723" cy="5175250"/>
          </a:xfrm>
        </p:spPr>
        <p:txBody>
          <a:bodyPr/>
          <a:lstStyle>
            <a:lvl1pPr>
              <a:defRPr sz="1999"/>
            </a:lvl1pPr>
            <a:lvl2pPr>
              <a:defRPr sz="1999"/>
            </a:lvl2pPr>
            <a:lvl3pPr>
              <a:defRPr sz="1799"/>
            </a:lvl3pPr>
            <a:lvl4pPr>
              <a:defRPr sz="1799"/>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711" y="2856344"/>
            <a:ext cx="3854716" cy="3011056"/>
          </a:xfrm>
        </p:spPr>
        <p:txBody>
          <a:bodyPr/>
          <a:lstStyle>
            <a:lvl1pPr marL="0" indent="0">
              <a:lnSpc>
                <a:spcPct val="113000"/>
              </a:lnSpc>
              <a:spcBef>
                <a:spcPts val="0"/>
              </a:spcBef>
              <a:spcAft>
                <a:spcPts val="1500"/>
              </a:spcAft>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712" y="6453386"/>
            <a:ext cx="1204258" cy="404614"/>
          </a:xfrm>
        </p:spPr>
        <p:txBody>
          <a:bodyPr/>
          <a:lstStyle>
            <a:lvl1pPr>
              <a:defRPr>
                <a:solidFill>
                  <a:schemeClr val="tx2"/>
                </a:solidFill>
              </a:defRPr>
            </a:lvl1pPr>
          </a:lstStyle>
          <a:p>
            <a:fld id="{03F41C87-7AD9-4845-A077-840E4A0F3F06}" type="datetimeFigureOut">
              <a:rPr lang="en-US" smtClean="0"/>
              <a:t>4/17/21</a:t>
            </a:fld>
            <a:endParaRPr lang="en-US"/>
          </a:p>
        </p:txBody>
      </p:sp>
      <p:sp>
        <p:nvSpPr>
          <p:cNvPr id="6" name="Footer Placeholder 5"/>
          <p:cNvSpPr>
            <a:spLocks noGrp="1"/>
          </p:cNvSpPr>
          <p:nvPr>
            <p:ph type="ftr" sz="quarter" idx="11"/>
          </p:nvPr>
        </p:nvSpPr>
        <p:spPr>
          <a:xfrm>
            <a:off x="2205371" y="6453386"/>
            <a:ext cx="2373057"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0566" y="6453386"/>
            <a:ext cx="1595876" cy="404614"/>
          </a:xfrm>
        </p:spPr>
        <p:txBody>
          <a:bodyPr/>
          <a:lstStyle>
            <a:lvl1pPr>
              <a:defRPr>
                <a:solidFill>
                  <a:schemeClr val="tx2"/>
                </a:solidFill>
              </a:defRPr>
            </a:lvl1pPr>
          </a:lstStyle>
          <a:p>
            <a:fld id="{2A013F82-EE5E-44EE-A61D-E31C6657F26F}" type="slidenum">
              <a:rPr lang="en-IN" smtClean="0"/>
              <a:t>‹#›</a:t>
            </a:fld>
            <a:endParaRPr lang="en-IN"/>
          </a:p>
        </p:txBody>
      </p:sp>
      <p:sp>
        <p:nvSpPr>
          <p:cNvPr id="9" name="Rectangle 8" title="Divider Bar"/>
          <p:cNvSpPr/>
          <p:nvPr/>
        </p:nvSpPr>
        <p:spPr>
          <a:xfrm>
            <a:off x="5302139" y="376"/>
            <a:ext cx="2285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0664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2139"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711" y="685800"/>
            <a:ext cx="3854716" cy="2157884"/>
          </a:xfrm>
        </p:spPr>
        <p:txBody>
          <a:bodyPr anchor="t">
            <a:normAutofit/>
          </a:bodyPr>
          <a:lstStyle>
            <a:lvl1pPr>
              <a:lnSpc>
                <a:spcPct val="84000"/>
              </a:lnSpc>
              <a:defRPr sz="4799"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0679" y="1"/>
            <a:ext cx="6658146" cy="6857999"/>
          </a:xfrm>
        </p:spPr>
        <p:txBody>
          <a:bodyPr anchor="t">
            <a:normAutofit/>
          </a:bodyPr>
          <a:lstStyle>
            <a:lvl1pPr marL="0" indent="0">
              <a:buNone/>
              <a:defRPr sz="1999"/>
            </a:lvl1pPr>
            <a:lvl2pPr marL="457063" indent="0">
              <a:buNone/>
              <a:defRPr sz="1999"/>
            </a:lvl2pPr>
            <a:lvl3pPr marL="914126" indent="0">
              <a:buNone/>
              <a:defRPr sz="19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723711" y="2855968"/>
            <a:ext cx="3854716" cy="3011432"/>
          </a:xfrm>
        </p:spPr>
        <p:txBody>
          <a:bodyPr/>
          <a:lstStyle>
            <a:lvl1pPr marL="0" indent="0">
              <a:lnSpc>
                <a:spcPct val="113000"/>
              </a:lnSpc>
              <a:spcBef>
                <a:spcPts val="0"/>
              </a:spcBef>
              <a:spcAft>
                <a:spcPts val="1500"/>
              </a:spcAft>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712" y="6453386"/>
            <a:ext cx="1204258" cy="404614"/>
          </a:xfrm>
        </p:spPr>
        <p:txBody>
          <a:bodyPr/>
          <a:lstStyle>
            <a:lvl1pPr>
              <a:defRPr>
                <a:solidFill>
                  <a:schemeClr val="tx2"/>
                </a:solidFill>
              </a:defRPr>
            </a:lvl1pPr>
          </a:lstStyle>
          <a:p>
            <a:fld id="{03F41C87-7AD9-4845-A077-840E4A0F3F06}" type="datetimeFigureOut">
              <a:rPr lang="en-US" smtClean="0"/>
              <a:pPr/>
              <a:t>4/17/21</a:t>
            </a:fld>
            <a:endParaRPr lang="en-US"/>
          </a:p>
        </p:txBody>
      </p:sp>
      <p:sp>
        <p:nvSpPr>
          <p:cNvPr id="6" name="Footer Placeholder 5"/>
          <p:cNvSpPr>
            <a:spLocks noGrp="1"/>
          </p:cNvSpPr>
          <p:nvPr>
            <p:ph type="ftr" sz="quarter" idx="11"/>
          </p:nvPr>
        </p:nvSpPr>
        <p:spPr>
          <a:xfrm>
            <a:off x="2205371" y="6453386"/>
            <a:ext cx="2373057" cy="404614"/>
          </a:xfrm>
        </p:spPr>
        <p:txBody>
          <a:bodyPr/>
          <a:lstStyle>
            <a:lvl1pPr>
              <a:defRPr>
                <a:solidFill>
                  <a:schemeClr val="tx2"/>
                </a:solidFill>
              </a:defRPr>
            </a:lvl1pPr>
          </a:lstStyle>
          <a:p>
            <a:endParaRPr lang="en-IN" dirty="0"/>
          </a:p>
        </p:txBody>
      </p:sp>
      <p:sp>
        <p:nvSpPr>
          <p:cNvPr id="7" name="Slide Number Placeholder 6"/>
          <p:cNvSpPr>
            <a:spLocks noGrp="1"/>
          </p:cNvSpPr>
          <p:nvPr>
            <p:ph type="sldNum" sz="quarter" idx="12"/>
          </p:nvPr>
        </p:nvSpPr>
        <p:spPr>
          <a:xfrm>
            <a:off x="9880566" y="6453386"/>
            <a:ext cx="1595876" cy="404614"/>
          </a:xfrm>
        </p:spPr>
        <p:txBody>
          <a:bodyPr/>
          <a:lstStyle>
            <a:lvl1pPr>
              <a:defRPr>
                <a:solidFill>
                  <a:schemeClr val="tx2"/>
                </a:solidFill>
              </a:defRPr>
            </a:lvl1pPr>
          </a:lstStyle>
          <a:p>
            <a:fld id="{2A013F82-EE5E-44EE-A61D-E31C6657F26F}" type="slidenum">
              <a:rPr lang="en-IN" smtClean="0"/>
              <a:pPr/>
              <a:t>‹#›</a:t>
            </a:fld>
            <a:endParaRPr lang="en-IN"/>
          </a:p>
        </p:txBody>
      </p:sp>
      <p:sp>
        <p:nvSpPr>
          <p:cNvPr id="9" name="Rectangle 8" title="Divider Bar"/>
          <p:cNvSpPr/>
          <p:nvPr/>
        </p:nvSpPr>
        <p:spPr>
          <a:xfrm>
            <a:off x="5302139" y="376"/>
            <a:ext cx="2285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3266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243" y="685800"/>
            <a:ext cx="95987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243" y="2286000"/>
            <a:ext cx="95987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288" y="6453386"/>
            <a:ext cx="1204258" cy="404614"/>
          </a:xfrm>
          <a:prstGeom prst="rect">
            <a:avLst/>
          </a:prstGeom>
        </p:spPr>
        <p:txBody>
          <a:bodyPr vert="horz" lIns="91440" tIns="45720" rIns="91440" bIns="45720" rtlCol="0" anchor="ctr"/>
          <a:lstStyle>
            <a:lvl1pPr algn="l">
              <a:defRPr sz="1200" baseline="0">
                <a:solidFill>
                  <a:schemeClr val="tx2"/>
                </a:solidFill>
              </a:defRPr>
            </a:lvl1pPr>
          </a:lstStyle>
          <a:p>
            <a:fld id="{03F41C87-7AD9-4845-A077-840E4A0F3F06}" type="datetimeFigureOut">
              <a:rPr lang="en-US" smtClean="0"/>
              <a:pPr/>
              <a:t>4/17/21</a:t>
            </a:fld>
            <a:endParaRPr lang="en-US"/>
          </a:p>
        </p:txBody>
      </p:sp>
      <p:sp>
        <p:nvSpPr>
          <p:cNvPr id="5" name="Footer Placeholder 4"/>
          <p:cNvSpPr>
            <a:spLocks noGrp="1"/>
          </p:cNvSpPr>
          <p:nvPr>
            <p:ph type="ftr" sz="quarter" idx="3"/>
          </p:nvPr>
        </p:nvSpPr>
        <p:spPr>
          <a:xfrm>
            <a:off x="2892811" y="6453386"/>
            <a:ext cx="6279194"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0269" y="6453386"/>
            <a:ext cx="1595876" cy="404614"/>
          </a:xfrm>
          <a:prstGeom prst="rect">
            <a:avLst/>
          </a:prstGeom>
        </p:spPr>
        <p:txBody>
          <a:bodyPr vert="horz" lIns="91440" tIns="45720" rIns="91440" bIns="45720" rtlCol="0" anchor="ctr"/>
          <a:lstStyle>
            <a:lvl1pPr algn="r">
              <a:defRPr sz="1200" baseline="0">
                <a:solidFill>
                  <a:schemeClr val="tx2"/>
                </a:solidFill>
              </a:defRPr>
            </a:lvl1pPr>
          </a:lstStyle>
          <a:p>
            <a:fld id="{2A013F82-EE5E-44EE-A61D-E31C6657F26F}" type="slidenum">
              <a:rPr lang="en-US" smtClean="0"/>
              <a:pPr/>
              <a:t>‹#›</a:t>
            </a:fld>
            <a:endParaRPr lang="en-US"/>
          </a:p>
        </p:txBody>
      </p:sp>
      <p:sp>
        <p:nvSpPr>
          <p:cNvPr id="9" name="Rectangle 8" title="Side bar"/>
          <p:cNvSpPr/>
          <p:nvPr/>
        </p:nvSpPr>
        <p:spPr>
          <a:xfrm>
            <a:off x="477971" y="376"/>
            <a:ext cx="2285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9953421"/>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89000"/>
        </a:lnSpc>
        <a:spcBef>
          <a:spcPct val="0"/>
        </a:spcBef>
        <a:buNone/>
        <a:defRPr sz="4399" kern="1200" baseline="0">
          <a:solidFill>
            <a:schemeClr val="tx2"/>
          </a:solidFill>
          <a:latin typeface="+mj-lt"/>
          <a:ea typeface="+mj-ea"/>
          <a:cs typeface="+mj-cs"/>
        </a:defRPr>
      </a:lvl1pPr>
    </p:titleStyle>
    <p:bodyStyle>
      <a:lvl1pPr marL="383933" indent="-383933" algn="l" defTabSz="914126" rtl="0" eaLnBrk="1" latinLnBrk="0" hangingPunct="1">
        <a:lnSpc>
          <a:spcPct val="94000"/>
        </a:lnSpc>
        <a:spcBef>
          <a:spcPts val="1000"/>
        </a:spcBef>
        <a:spcAft>
          <a:spcPts val="200"/>
        </a:spcAft>
        <a:buFont typeface="Franklin Gothic Book" panose="020B0503020102020204" pitchFamily="34" charset="0"/>
        <a:buChar char="■"/>
        <a:defRPr sz="1999" kern="1200" baseline="0">
          <a:solidFill>
            <a:schemeClr val="tx2"/>
          </a:solidFill>
          <a:latin typeface="+mn-lt"/>
          <a:ea typeface="+mn-ea"/>
          <a:cs typeface="+mn-cs"/>
        </a:defRPr>
      </a:lvl1pPr>
      <a:lvl2pPr marL="914126" indent="-383933" algn="l" defTabSz="914126" rtl="0" eaLnBrk="1" latinLnBrk="0" hangingPunct="1">
        <a:lnSpc>
          <a:spcPct val="94000"/>
        </a:lnSpc>
        <a:spcBef>
          <a:spcPts val="500"/>
        </a:spcBef>
        <a:spcAft>
          <a:spcPts val="200"/>
        </a:spcAft>
        <a:buFont typeface="Franklin Gothic Book" panose="020B0503020102020204" pitchFamily="34" charset="0"/>
        <a:buChar char="–"/>
        <a:defRPr sz="1999" i="1" kern="1200" baseline="0">
          <a:solidFill>
            <a:schemeClr val="tx2"/>
          </a:solidFill>
          <a:latin typeface="+mn-lt"/>
          <a:ea typeface="+mn-ea"/>
          <a:cs typeface="+mn-cs"/>
        </a:defRPr>
      </a:lvl2pPr>
      <a:lvl3pPr marL="1371189" indent="-383933" algn="l" defTabSz="914126" rtl="0" eaLnBrk="1" latinLnBrk="0" hangingPunct="1">
        <a:lnSpc>
          <a:spcPct val="94000"/>
        </a:lnSpc>
        <a:spcBef>
          <a:spcPts val="500"/>
        </a:spcBef>
        <a:spcAft>
          <a:spcPts val="200"/>
        </a:spcAft>
        <a:buFont typeface="Franklin Gothic Book" panose="020B0503020102020204" pitchFamily="34" charset="0"/>
        <a:buChar char="■"/>
        <a:defRPr sz="1799" kern="1200" baseline="0">
          <a:solidFill>
            <a:schemeClr val="tx2"/>
          </a:solidFill>
          <a:latin typeface="+mn-lt"/>
          <a:ea typeface="+mn-ea"/>
          <a:cs typeface="+mn-cs"/>
        </a:defRPr>
      </a:lvl3pPr>
      <a:lvl4pPr marL="1828251" indent="-383933" algn="l" defTabSz="914126" rtl="0" eaLnBrk="1" latinLnBrk="0" hangingPunct="1">
        <a:lnSpc>
          <a:spcPct val="94000"/>
        </a:lnSpc>
        <a:spcBef>
          <a:spcPts val="500"/>
        </a:spcBef>
        <a:spcAft>
          <a:spcPts val="200"/>
        </a:spcAft>
        <a:buFont typeface="Franklin Gothic Book" panose="020B0503020102020204" pitchFamily="34" charset="0"/>
        <a:buChar char="–"/>
        <a:defRPr sz="1799" i="1" kern="1200" baseline="0">
          <a:solidFill>
            <a:schemeClr val="tx2"/>
          </a:solidFill>
          <a:latin typeface="+mn-lt"/>
          <a:ea typeface="+mn-ea"/>
          <a:cs typeface="+mn-cs"/>
        </a:defRPr>
      </a:lvl4pPr>
      <a:lvl5pPr marL="2285314" indent="-383933" algn="l" defTabSz="914126"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2377" indent="-383933" algn="l" defTabSz="914126"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199440" indent="-383933" algn="l" defTabSz="914126"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6503" indent="-383933" algn="l" defTabSz="914126"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3566" indent="-383933" algn="l" defTabSz="914126"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guide id="12" pos="3839" userDrawn="1">
          <p15:clr>
            <a:srgbClr val="F26B43"/>
          </p15:clr>
        </p15:guide>
        <p15:guide id="13"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prod-useast-b.online.tableau.com/#/site/vishalpatel/workbooks/81123?:origin=card_share_link" TargetMode="External"/><Relationship Id="rId2" Type="http://schemas.openxmlformats.org/officeDocument/2006/relationships/hyperlink" Target="https://github.com/Vishal26199/Google-Playstore"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kaggle.com/gauthamp10/google-playstore-app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1D149FF-24EA-4575-93C6-D58A02586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ctrTitle"/>
          </p:nvPr>
        </p:nvSpPr>
        <p:spPr>
          <a:xfrm>
            <a:off x="2558289" y="1480930"/>
            <a:ext cx="4974404" cy="3672027"/>
          </a:xfrm>
        </p:spPr>
        <p:txBody>
          <a:bodyPr anchor="ctr">
            <a:normAutofit/>
          </a:bodyPr>
          <a:lstStyle/>
          <a:p>
            <a:pPr algn="r"/>
            <a:r>
              <a:rPr lang="en-US" sz="4800" b="1" dirty="0">
                <a:latin typeface="Agency FB" panose="020B0503020202020204" pitchFamily="34" charset="77"/>
              </a:rPr>
              <a:t>Google Play </a:t>
            </a:r>
            <a:br>
              <a:rPr lang="en-US" sz="4800" b="1" dirty="0">
                <a:latin typeface="Agency FB" panose="020B0503020202020204" pitchFamily="34" charset="77"/>
              </a:rPr>
            </a:br>
            <a:r>
              <a:rPr lang="en-US" sz="4800" b="1" dirty="0">
                <a:latin typeface="Agency FB" panose="020B0503020202020204" pitchFamily="34" charset="77"/>
              </a:rPr>
              <a:t>Store</a:t>
            </a:r>
          </a:p>
        </p:txBody>
      </p:sp>
      <p:sp>
        <p:nvSpPr>
          <p:cNvPr id="26" name="Rectangle 25">
            <a:extLst>
              <a:ext uri="{FF2B5EF4-FFF2-40B4-BE49-F238E27FC236}">
                <a16:creationId xmlns:a16="http://schemas.microsoft.com/office/drawing/2014/main" id="{CC965133-69F4-4869-A4C0-97C9B2B60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2107876" cy="68576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8" name="Freeform 6">
            <a:extLst>
              <a:ext uri="{FF2B5EF4-FFF2-40B4-BE49-F238E27FC236}">
                <a16:creationId xmlns:a16="http://schemas.microsoft.com/office/drawing/2014/main" id="{43FEB8E0-28C6-45D4-B8D7-F36F09074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124972" y="744469"/>
            <a:ext cx="3274815"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cxnSp>
        <p:nvCxnSpPr>
          <p:cNvPr id="30" name="Straight Connector 29">
            <a:extLst>
              <a:ext uri="{FF2B5EF4-FFF2-40B4-BE49-F238E27FC236}">
                <a16:creationId xmlns:a16="http://schemas.microsoft.com/office/drawing/2014/main" id="{409EBF91-BD5B-4CA7-8B07-993751CD3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4243" y="2463421"/>
            <a:ext cx="0" cy="203351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EC398DF-FF21-2747-8DEA-BE233ADE6991}"/>
              </a:ext>
            </a:extLst>
          </p:cNvPr>
          <p:cNvSpPr txBox="1"/>
          <p:nvPr/>
        </p:nvSpPr>
        <p:spPr>
          <a:xfrm>
            <a:off x="8201524" y="3335841"/>
            <a:ext cx="829073" cy="400110"/>
          </a:xfrm>
          <a:prstGeom prst="rect">
            <a:avLst/>
          </a:prstGeom>
          <a:noFill/>
        </p:spPr>
        <p:txBody>
          <a:bodyPr wrap="none" rtlCol="0">
            <a:spAutoFit/>
          </a:bodyPr>
          <a:lstStyle/>
          <a:p>
            <a:r>
              <a:rPr lang="en-US" sz="2000" dirty="0">
                <a:latin typeface="Agency FB" panose="020B0503020202020204" pitchFamily="34" charset="77"/>
              </a:rPr>
              <a:t>DAB 103</a:t>
            </a:r>
          </a:p>
        </p:txBody>
      </p:sp>
      <p:sp>
        <p:nvSpPr>
          <p:cNvPr id="4" name="TextBox 3">
            <a:extLst>
              <a:ext uri="{FF2B5EF4-FFF2-40B4-BE49-F238E27FC236}">
                <a16:creationId xmlns:a16="http://schemas.microsoft.com/office/drawing/2014/main" id="{DA91ECE2-6467-7745-813F-454CE739952D}"/>
              </a:ext>
            </a:extLst>
          </p:cNvPr>
          <p:cNvSpPr txBox="1"/>
          <p:nvPr/>
        </p:nvSpPr>
        <p:spPr>
          <a:xfrm>
            <a:off x="8192256" y="3705173"/>
            <a:ext cx="2690160" cy="400110"/>
          </a:xfrm>
          <a:prstGeom prst="rect">
            <a:avLst/>
          </a:prstGeom>
          <a:noFill/>
        </p:spPr>
        <p:txBody>
          <a:bodyPr wrap="none" rtlCol="0">
            <a:spAutoFit/>
          </a:bodyPr>
          <a:lstStyle/>
          <a:p>
            <a:r>
              <a:rPr lang="en-CA" sz="2000" dirty="0">
                <a:latin typeface="Agency FB" panose="020B0503020202020204" pitchFamily="34" charset="77"/>
              </a:rPr>
              <a:t>Analyti Tools &amp; Decision Making</a:t>
            </a:r>
            <a:endParaRPr lang="en-US" sz="2000" dirty="0">
              <a:latin typeface="Agency FB" panose="020B0503020202020204" pitchFamily="34" charset="77"/>
            </a:endParaRPr>
          </a:p>
        </p:txBody>
      </p:sp>
      <p:sp>
        <p:nvSpPr>
          <p:cNvPr id="5" name="TextBox 4">
            <a:extLst>
              <a:ext uri="{FF2B5EF4-FFF2-40B4-BE49-F238E27FC236}">
                <a16:creationId xmlns:a16="http://schemas.microsoft.com/office/drawing/2014/main" id="{FC9E74C3-48F2-0A40-9AC3-68235EE91A85}"/>
              </a:ext>
            </a:extLst>
          </p:cNvPr>
          <p:cNvSpPr txBox="1"/>
          <p:nvPr/>
        </p:nvSpPr>
        <p:spPr>
          <a:xfrm>
            <a:off x="8254357" y="4127605"/>
            <a:ext cx="2271776" cy="400110"/>
          </a:xfrm>
          <a:prstGeom prst="rect">
            <a:avLst/>
          </a:prstGeom>
          <a:noFill/>
        </p:spPr>
        <p:txBody>
          <a:bodyPr wrap="none" rtlCol="0">
            <a:spAutoFit/>
          </a:bodyPr>
          <a:lstStyle/>
          <a:p>
            <a:r>
              <a:rPr lang="en-US" sz="2000" dirty="0">
                <a:latin typeface="Agency FB" panose="020B0503020202020204" pitchFamily="34" charset="77"/>
              </a:rPr>
              <a:t>Group 4 | Prof. </a:t>
            </a:r>
            <a:r>
              <a:rPr lang="en-CA" sz="2000" dirty="0">
                <a:latin typeface="Agency FB" panose="020B0503020202020204" pitchFamily="34" charset="77"/>
              </a:rPr>
              <a:t>Ali Elsharif</a:t>
            </a:r>
            <a:endParaRPr lang="en-US" sz="2000" dirty="0">
              <a:latin typeface="Agency FB" panose="020B0503020202020204" pitchFamily="34" charset="77"/>
            </a:endParaRPr>
          </a:p>
        </p:txBody>
      </p:sp>
    </p:spTree>
    <p:extLst>
      <p:ext uri="{BB962C8B-B14F-4D97-AF65-F5344CB8AC3E}">
        <p14:creationId xmlns:p14="http://schemas.microsoft.com/office/powerpoint/2010/main" val="2808920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1B8093-2919-42BC-999B-B36EB16CC1E0}"/>
              </a:ext>
            </a:extLst>
          </p:cNvPr>
          <p:cNvSpPr>
            <a:spLocks noGrp="1"/>
          </p:cNvSpPr>
          <p:nvPr>
            <p:ph sz="half" idx="1"/>
          </p:nvPr>
        </p:nvSpPr>
        <p:spPr>
          <a:xfrm>
            <a:off x="1197868" y="225895"/>
            <a:ext cx="3574131" cy="764704"/>
          </a:xfrm>
        </p:spPr>
        <p:txBody>
          <a:bodyPr>
            <a:normAutofit/>
          </a:bodyPr>
          <a:lstStyle/>
          <a:p>
            <a:pPr marL="0" indent="0">
              <a:buNone/>
            </a:pPr>
            <a:r>
              <a:rPr lang="en-IN" sz="3600" dirty="0">
                <a:latin typeface="Agency FB" panose="020B0503020202020204" pitchFamily="34" charset="77"/>
                <a:cs typeface="Calibri" panose="020F0502020204030204" pitchFamily="34" charset="0"/>
              </a:rPr>
              <a:t>Null values :</a:t>
            </a:r>
          </a:p>
        </p:txBody>
      </p:sp>
      <p:sp>
        <p:nvSpPr>
          <p:cNvPr id="4" name="Content Placeholder 3">
            <a:extLst>
              <a:ext uri="{FF2B5EF4-FFF2-40B4-BE49-F238E27FC236}">
                <a16:creationId xmlns:a16="http://schemas.microsoft.com/office/drawing/2014/main" id="{8CCFA9DC-FBDE-3B4B-B6AB-A2375CFB6A34}"/>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A0A5CAF5-5270-5A45-9277-BD7BBA493534}"/>
              </a:ext>
            </a:extLst>
          </p:cNvPr>
          <p:cNvPicPr>
            <a:picLocks noChangeAspect="1"/>
          </p:cNvPicPr>
          <p:nvPr/>
        </p:nvPicPr>
        <p:blipFill>
          <a:blip r:embed="rId2"/>
          <a:stretch>
            <a:fillRect/>
          </a:stretch>
        </p:blipFill>
        <p:spPr>
          <a:xfrm>
            <a:off x="2852452" y="1806141"/>
            <a:ext cx="6483920" cy="4541118"/>
          </a:xfrm>
          <a:prstGeom prst="rect">
            <a:avLst/>
          </a:prstGeom>
        </p:spPr>
      </p:pic>
      <p:sp>
        <p:nvSpPr>
          <p:cNvPr id="6" name="TextBox 5">
            <a:extLst>
              <a:ext uri="{FF2B5EF4-FFF2-40B4-BE49-F238E27FC236}">
                <a16:creationId xmlns:a16="http://schemas.microsoft.com/office/drawing/2014/main" id="{F44E092A-7ED7-2D4F-A3BF-5017CBD7AC07}"/>
              </a:ext>
            </a:extLst>
          </p:cNvPr>
          <p:cNvSpPr txBox="1"/>
          <p:nvPr/>
        </p:nvSpPr>
        <p:spPr>
          <a:xfrm>
            <a:off x="2710036" y="990599"/>
            <a:ext cx="5075428" cy="430887"/>
          </a:xfrm>
          <a:prstGeom prst="rect">
            <a:avLst/>
          </a:prstGeom>
          <a:noFill/>
        </p:spPr>
        <p:txBody>
          <a:bodyPr wrap="none" rtlCol="0">
            <a:spAutoFit/>
          </a:bodyPr>
          <a:lstStyle/>
          <a:p>
            <a:pPr marL="342900" indent="-342900">
              <a:buFont typeface="Arial" panose="020B0604020202020204" pitchFamily="34" charset="0"/>
              <a:buChar char="•"/>
            </a:pPr>
            <a:r>
              <a:rPr lang="en-US" sz="2200" dirty="0">
                <a:latin typeface="Agency FB" panose="020B0503020202020204" pitchFamily="34" charset="77"/>
              </a:rPr>
              <a:t>This shows all null values present is each columns. </a:t>
            </a:r>
          </a:p>
        </p:txBody>
      </p:sp>
    </p:spTree>
    <p:extLst>
      <p:ext uri="{BB962C8B-B14F-4D97-AF65-F5344CB8AC3E}">
        <p14:creationId xmlns:p14="http://schemas.microsoft.com/office/powerpoint/2010/main" val="356506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3AAB10-15E6-433D-BAD9-2DAB019EBBC6}"/>
              </a:ext>
            </a:extLst>
          </p:cNvPr>
          <p:cNvSpPr>
            <a:spLocks noGrp="1"/>
          </p:cNvSpPr>
          <p:nvPr>
            <p:ph sz="half" idx="1"/>
          </p:nvPr>
        </p:nvSpPr>
        <p:spPr>
          <a:xfrm>
            <a:off x="1197868" y="260648"/>
            <a:ext cx="7246539" cy="836712"/>
          </a:xfrm>
        </p:spPr>
        <p:txBody>
          <a:bodyPr>
            <a:normAutofit/>
          </a:bodyPr>
          <a:lstStyle/>
          <a:p>
            <a:pPr marL="0" indent="0">
              <a:buNone/>
            </a:pPr>
            <a:r>
              <a:rPr lang="en-IN" sz="3600" dirty="0">
                <a:latin typeface="Agency FB" panose="020B0503020202020204" pitchFamily="34" charset="77"/>
                <a:cs typeface="Calibri" panose="020F0502020204030204" pitchFamily="34" charset="0"/>
              </a:rPr>
              <a:t>Basic Statistical Details :</a:t>
            </a:r>
          </a:p>
        </p:txBody>
      </p:sp>
      <p:pic>
        <p:nvPicPr>
          <p:cNvPr id="7" name="Content Placeholder 6" descr="Table&#10;&#10;Description automatically generated">
            <a:extLst>
              <a:ext uri="{FF2B5EF4-FFF2-40B4-BE49-F238E27FC236}">
                <a16:creationId xmlns:a16="http://schemas.microsoft.com/office/drawing/2014/main" id="{90BCF7AD-D080-5345-B46A-36245DCF9AD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710036" y="2422047"/>
            <a:ext cx="7488833" cy="3887273"/>
          </a:xfrm>
        </p:spPr>
      </p:pic>
      <p:sp>
        <p:nvSpPr>
          <p:cNvPr id="2" name="TextBox 1">
            <a:extLst>
              <a:ext uri="{FF2B5EF4-FFF2-40B4-BE49-F238E27FC236}">
                <a16:creationId xmlns:a16="http://schemas.microsoft.com/office/drawing/2014/main" id="{3B21C990-0DE2-4B43-B079-D895746E7984}"/>
              </a:ext>
            </a:extLst>
          </p:cNvPr>
          <p:cNvSpPr txBox="1"/>
          <p:nvPr/>
        </p:nvSpPr>
        <p:spPr>
          <a:xfrm>
            <a:off x="2710036" y="1544260"/>
            <a:ext cx="7488833"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gency FB" panose="020B0503020202020204" pitchFamily="34" charset="77"/>
              </a:rPr>
              <a:t>It shows some important measures for all numeric columns in dataset.</a:t>
            </a:r>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62DA7AE-3166-4640-89ED-64A2B782DB3B}"/>
              </a:ext>
            </a:extLst>
          </p:cNvPr>
          <p:cNvSpPr>
            <a:spLocks noGrp="1"/>
          </p:cNvSpPr>
          <p:nvPr>
            <p:ph sz="half" idx="1"/>
          </p:nvPr>
        </p:nvSpPr>
        <p:spPr>
          <a:xfrm>
            <a:off x="1125860" y="116632"/>
            <a:ext cx="4464496" cy="729726"/>
          </a:xfrm>
        </p:spPr>
        <p:txBody>
          <a:bodyPr>
            <a:normAutofit/>
          </a:bodyPr>
          <a:lstStyle/>
          <a:p>
            <a:pPr marL="0" indent="0">
              <a:buNone/>
            </a:pPr>
            <a:r>
              <a:rPr lang="en-IN" sz="3600" b="1" dirty="0">
                <a:latin typeface="Agency FB" panose="020B0503020202020204" pitchFamily="34" charset="77"/>
                <a:cs typeface="Calibri" panose="020F0502020204030204" pitchFamily="34" charset="0"/>
              </a:rPr>
              <a:t>Visualizations</a:t>
            </a:r>
          </a:p>
        </p:txBody>
      </p:sp>
      <p:cxnSp>
        <p:nvCxnSpPr>
          <p:cNvPr id="6" name="Straight Connector 5">
            <a:extLst>
              <a:ext uri="{FF2B5EF4-FFF2-40B4-BE49-F238E27FC236}">
                <a16:creationId xmlns:a16="http://schemas.microsoft.com/office/drawing/2014/main" id="{A0608714-B346-A343-9720-17E679CC933B}"/>
              </a:ext>
            </a:extLst>
          </p:cNvPr>
          <p:cNvCxnSpPr/>
          <p:nvPr/>
        </p:nvCxnSpPr>
        <p:spPr>
          <a:xfrm flipV="1">
            <a:off x="1258732" y="764704"/>
            <a:ext cx="10369152" cy="67185"/>
          </a:xfrm>
          <a:prstGeom prst="line">
            <a:avLst/>
          </a:prstGeom>
          <a:ln/>
        </p:spPr>
        <p:style>
          <a:lnRef idx="2">
            <a:schemeClr val="dk1"/>
          </a:lnRef>
          <a:fillRef idx="0">
            <a:schemeClr val="dk1"/>
          </a:fillRef>
          <a:effectRef idx="1">
            <a:schemeClr val="dk1"/>
          </a:effectRef>
          <a:fontRef idx="minor">
            <a:schemeClr val="tx1"/>
          </a:fontRef>
        </p:style>
      </p:cxnSp>
      <p:pic>
        <p:nvPicPr>
          <p:cNvPr id="9" name="Content Placeholder 4" descr="Chart, histogram&#10;&#10;Description automatically generated">
            <a:extLst>
              <a:ext uri="{FF2B5EF4-FFF2-40B4-BE49-F238E27FC236}">
                <a16:creationId xmlns:a16="http://schemas.microsoft.com/office/drawing/2014/main" id="{B785F7E9-AB79-FC4D-8304-0038DA4C3E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917949" y="2132856"/>
            <a:ext cx="3888431" cy="2957151"/>
          </a:xfrm>
        </p:spPr>
      </p:pic>
      <p:pic>
        <p:nvPicPr>
          <p:cNvPr id="11" name="Content Placeholder 6" descr="Chart&#10;&#10;Description automatically generated">
            <a:extLst>
              <a:ext uri="{FF2B5EF4-FFF2-40B4-BE49-F238E27FC236}">
                <a16:creationId xmlns:a16="http://schemas.microsoft.com/office/drawing/2014/main" id="{A200628C-D53F-6143-A456-9B8624B18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524" y="2132856"/>
            <a:ext cx="4520854" cy="2957151"/>
          </a:xfrm>
          <a:prstGeom prst="rect">
            <a:avLst/>
          </a:prstGeom>
        </p:spPr>
      </p:pic>
      <p:sp>
        <p:nvSpPr>
          <p:cNvPr id="7" name="TextBox 6">
            <a:extLst>
              <a:ext uri="{FF2B5EF4-FFF2-40B4-BE49-F238E27FC236}">
                <a16:creationId xmlns:a16="http://schemas.microsoft.com/office/drawing/2014/main" id="{E3187080-F5F2-8D44-92B2-66341460AC11}"/>
              </a:ext>
            </a:extLst>
          </p:cNvPr>
          <p:cNvSpPr txBox="1"/>
          <p:nvPr/>
        </p:nvSpPr>
        <p:spPr>
          <a:xfrm>
            <a:off x="1917949" y="1340768"/>
            <a:ext cx="1245854" cy="430887"/>
          </a:xfrm>
          <a:prstGeom prst="rect">
            <a:avLst/>
          </a:prstGeom>
          <a:noFill/>
        </p:spPr>
        <p:txBody>
          <a:bodyPr wrap="none" rtlCol="0">
            <a:spAutoFit/>
          </a:bodyPr>
          <a:lstStyle/>
          <a:p>
            <a:r>
              <a:rPr lang="en-US" sz="2200" dirty="0">
                <a:latin typeface="Agency FB" panose="020B0503020202020204" pitchFamily="34" charset="77"/>
              </a:rPr>
              <a:t>Rating Plot :</a:t>
            </a:r>
          </a:p>
        </p:txBody>
      </p:sp>
      <p:sp>
        <p:nvSpPr>
          <p:cNvPr id="12" name="TextBox 11">
            <a:extLst>
              <a:ext uri="{FF2B5EF4-FFF2-40B4-BE49-F238E27FC236}">
                <a16:creationId xmlns:a16="http://schemas.microsoft.com/office/drawing/2014/main" id="{DD705827-07BA-6142-8676-DF4E8D4B7975}"/>
              </a:ext>
            </a:extLst>
          </p:cNvPr>
          <p:cNvSpPr txBox="1"/>
          <p:nvPr/>
        </p:nvSpPr>
        <p:spPr>
          <a:xfrm>
            <a:off x="6958508" y="1340768"/>
            <a:ext cx="1492716" cy="430887"/>
          </a:xfrm>
          <a:prstGeom prst="rect">
            <a:avLst/>
          </a:prstGeom>
          <a:noFill/>
        </p:spPr>
        <p:txBody>
          <a:bodyPr wrap="none" rtlCol="0">
            <a:spAutoFit/>
          </a:bodyPr>
          <a:lstStyle/>
          <a:p>
            <a:r>
              <a:rPr lang="en-US" sz="2200" dirty="0">
                <a:latin typeface="Agency FB" panose="020B0503020202020204" pitchFamily="34" charset="77"/>
              </a:rPr>
              <a:t>Free-App Plot :</a:t>
            </a:r>
          </a:p>
        </p:txBody>
      </p:sp>
      <p:sp>
        <p:nvSpPr>
          <p:cNvPr id="8" name="TextBox 7">
            <a:extLst>
              <a:ext uri="{FF2B5EF4-FFF2-40B4-BE49-F238E27FC236}">
                <a16:creationId xmlns:a16="http://schemas.microsoft.com/office/drawing/2014/main" id="{D38D1E36-4DE8-7B48-B61A-DE39B538F73E}"/>
              </a:ext>
            </a:extLst>
          </p:cNvPr>
          <p:cNvSpPr txBox="1"/>
          <p:nvPr/>
        </p:nvSpPr>
        <p:spPr>
          <a:xfrm>
            <a:off x="1905560" y="5517232"/>
            <a:ext cx="8954695" cy="769441"/>
          </a:xfrm>
          <a:prstGeom prst="rect">
            <a:avLst/>
          </a:prstGeom>
          <a:noFill/>
        </p:spPr>
        <p:txBody>
          <a:bodyPr wrap="none" rtlCol="0">
            <a:spAutoFit/>
          </a:bodyPr>
          <a:lstStyle/>
          <a:p>
            <a:r>
              <a:rPr lang="en-US" sz="2200" dirty="0">
                <a:latin typeface="Agency FB" panose="020B0503020202020204" pitchFamily="34" charset="77"/>
              </a:rPr>
              <a:t>Here We can say that in Rating plot except from 0 the number of count increasing gradually and in </a:t>
            </a:r>
          </a:p>
          <a:p>
            <a:r>
              <a:rPr lang="en-US" sz="2200" dirty="0">
                <a:latin typeface="Agency FB" panose="020B0503020202020204" pitchFamily="34" charset="77"/>
              </a:rPr>
              <a:t>Free plot count of free apps too much higher than paid ones. </a:t>
            </a:r>
          </a:p>
        </p:txBody>
      </p:sp>
    </p:spTree>
    <p:extLst>
      <p:ext uri="{BB962C8B-B14F-4D97-AF65-F5344CB8AC3E}">
        <p14:creationId xmlns:p14="http://schemas.microsoft.com/office/powerpoint/2010/main" val="409709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3187080-F5F2-8D44-92B2-66341460AC11}"/>
              </a:ext>
            </a:extLst>
          </p:cNvPr>
          <p:cNvSpPr txBox="1"/>
          <p:nvPr/>
        </p:nvSpPr>
        <p:spPr>
          <a:xfrm>
            <a:off x="1917949" y="981889"/>
            <a:ext cx="1992853" cy="430887"/>
          </a:xfrm>
          <a:prstGeom prst="rect">
            <a:avLst/>
          </a:prstGeom>
          <a:noFill/>
        </p:spPr>
        <p:txBody>
          <a:bodyPr wrap="none" rtlCol="0">
            <a:spAutoFit/>
          </a:bodyPr>
          <a:lstStyle/>
          <a:p>
            <a:r>
              <a:rPr lang="en-US" sz="2200" dirty="0">
                <a:latin typeface="Agency FB" panose="020B0503020202020204" pitchFamily="34" charset="77"/>
              </a:rPr>
              <a:t>Content Rating Plot :</a:t>
            </a:r>
          </a:p>
        </p:txBody>
      </p:sp>
      <p:sp>
        <p:nvSpPr>
          <p:cNvPr id="12" name="TextBox 11">
            <a:extLst>
              <a:ext uri="{FF2B5EF4-FFF2-40B4-BE49-F238E27FC236}">
                <a16:creationId xmlns:a16="http://schemas.microsoft.com/office/drawing/2014/main" id="{DD705827-07BA-6142-8676-DF4E8D4B7975}"/>
              </a:ext>
            </a:extLst>
          </p:cNvPr>
          <p:cNvSpPr txBox="1"/>
          <p:nvPr/>
        </p:nvSpPr>
        <p:spPr>
          <a:xfrm>
            <a:off x="6582999" y="980728"/>
            <a:ext cx="1907895" cy="430887"/>
          </a:xfrm>
          <a:prstGeom prst="rect">
            <a:avLst/>
          </a:prstGeom>
          <a:noFill/>
        </p:spPr>
        <p:txBody>
          <a:bodyPr wrap="none" rtlCol="0">
            <a:spAutoFit/>
          </a:bodyPr>
          <a:lstStyle/>
          <a:p>
            <a:r>
              <a:rPr lang="en-US" sz="2200" dirty="0">
                <a:latin typeface="Agency FB" panose="020B0503020202020204" pitchFamily="34" charset="77"/>
              </a:rPr>
              <a:t>Ad-Supported Plot :</a:t>
            </a:r>
          </a:p>
        </p:txBody>
      </p:sp>
      <p:sp>
        <p:nvSpPr>
          <p:cNvPr id="8" name="TextBox 7">
            <a:extLst>
              <a:ext uri="{FF2B5EF4-FFF2-40B4-BE49-F238E27FC236}">
                <a16:creationId xmlns:a16="http://schemas.microsoft.com/office/drawing/2014/main" id="{D38D1E36-4DE8-7B48-B61A-DE39B538F73E}"/>
              </a:ext>
            </a:extLst>
          </p:cNvPr>
          <p:cNvSpPr txBox="1"/>
          <p:nvPr/>
        </p:nvSpPr>
        <p:spPr>
          <a:xfrm>
            <a:off x="1905560" y="5373216"/>
            <a:ext cx="8244565" cy="769441"/>
          </a:xfrm>
          <a:prstGeom prst="rect">
            <a:avLst/>
          </a:prstGeom>
          <a:noFill/>
        </p:spPr>
        <p:txBody>
          <a:bodyPr wrap="none" rtlCol="0">
            <a:spAutoFit/>
          </a:bodyPr>
          <a:lstStyle/>
          <a:p>
            <a:r>
              <a:rPr lang="en-US" sz="2200" dirty="0">
                <a:latin typeface="Agency FB" panose="020B0503020202020204" pitchFamily="34" charset="77"/>
              </a:rPr>
              <a:t>Here We can say that in Content Rating plot the shape of distribution is right skewed and in </a:t>
            </a:r>
          </a:p>
          <a:p>
            <a:r>
              <a:rPr lang="en-US" sz="2200" dirty="0">
                <a:latin typeface="Agency FB" panose="020B0503020202020204" pitchFamily="34" charset="77"/>
              </a:rPr>
              <a:t>Free plot count of Ad-Supported apps too much higher than without Ad-supported apps. </a:t>
            </a:r>
          </a:p>
        </p:txBody>
      </p:sp>
      <p:pic>
        <p:nvPicPr>
          <p:cNvPr id="13" name="Content Placeholder 6" descr="Chart, bar chart&#10;&#10;Description automatically generated">
            <a:extLst>
              <a:ext uri="{FF2B5EF4-FFF2-40B4-BE49-F238E27FC236}">
                <a16:creationId xmlns:a16="http://schemas.microsoft.com/office/drawing/2014/main" id="{DD92D0B9-395C-3F41-AA3D-2D2761F36D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917949" y="1772816"/>
            <a:ext cx="3684795" cy="3068960"/>
          </a:xfrm>
        </p:spPr>
      </p:pic>
      <p:pic>
        <p:nvPicPr>
          <p:cNvPr id="15" name="Content Placeholder 6" descr="Chart&#10;&#10;Description automatically generated">
            <a:extLst>
              <a:ext uri="{FF2B5EF4-FFF2-40B4-BE49-F238E27FC236}">
                <a16:creationId xmlns:a16="http://schemas.microsoft.com/office/drawing/2014/main" id="{00CFAEC2-D645-E54D-890D-A13F4372F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999" y="1772816"/>
            <a:ext cx="4248472" cy="3068959"/>
          </a:xfrm>
          <a:prstGeom prst="rect">
            <a:avLst/>
          </a:prstGeom>
        </p:spPr>
      </p:pic>
    </p:spTree>
    <p:extLst>
      <p:ext uri="{BB962C8B-B14F-4D97-AF65-F5344CB8AC3E}">
        <p14:creationId xmlns:p14="http://schemas.microsoft.com/office/powerpoint/2010/main" val="261059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C410D-5FB9-3B42-A91A-FF764D1F6187}"/>
              </a:ext>
            </a:extLst>
          </p:cNvPr>
          <p:cNvSpPr>
            <a:spLocks noGrp="1"/>
          </p:cNvSpPr>
          <p:nvPr>
            <p:ph type="title"/>
          </p:nvPr>
        </p:nvSpPr>
        <p:spPr>
          <a:xfrm>
            <a:off x="1125860" y="476672"/>
            <a:ext cx="6249440" cy="722250"/>
          </a:xfrm>
        </p:spPr>
        <p:txBody>
          <a:bodyPr>
            <a:normAutofit/>
          </a:bodyPr>
          <a:lstStyle/>
          <a:p>
            <a:r>
              <a:rPr lang="en-US" sz="3600" dirty="0">
                <a:latin typeface="Agency FB" panose="020B0503020202020204" pitchFamily="34" charset="77"/>
              </a:rPr>
              <a:t>Finding outliers through boxplots :</a:t>
            </a:r>
          </a:p>
        </p:txBody>
      </p:sp>
      <p:pic>
        <p:nvPicPr>
          <p:cNvPr id="18" name="Content Placeholder 6" descr="Graphical user interface&#10;&#10;Description automatically generated with medium confidence">
            <a:extLst>
              <a:ext uri="{FF2B5EF4-FFF2-40B4-BE49-F238E27FC236}">
                <a16:creationId xmlns:a16="http://schemas.microsoft.com/office/drawing/2014/main" id="{8579C5DA-F8E4-484D-B0C9-C9E0AACFC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2197" y="1628800"/>
            <a:ext cx="2476765" cy="2107321"/>
          </a:xfrm>
          <a:prstGeom prst="rect">
            <a:avLst/>
          </a:prstGeom>
        </p:spPr>
      </p:pic>
      <p:pic>
        <p:nvPicPr>
          <p:cNvPr id="20" name="Content Placeholder 6" descr="Chart, box and whisker chart&#10;&#10;Description automatically generated">
            <a:extLst>
              <a:ext uri="{FF2B5EF4-FFF2-40B4-BE49-F238E27FC236}">
                <a16:creationId xmlns:a16="http://schemas.microsoft.com/office/drawing/2014/main" id="{3F9C0FEB-CDCD-524C-9D1C-FEA2958E9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144" y="4400194"/>
            <a:ext cx="2476766" cy="2107322"/>
          </a:xfrm>
          <a:prstGeom prst="rect">
            <a:avLst/>
          </a:prstGeom>
        </p:spPr>
      </p:pic>
      <p:pic>
        <p:nvPicPr>
          <p:cNvPr id="21" name="Content Placeholder 6" descr="Chart, histogram&#10;&#10;Description automatically generated">
            <a:extLst>
              <a:ext uri="{FF2B5EF4-FFF2-40B4-BE49-F238E27FC236}">
                <a16:creationId xmlns:a16="http://schemas.microsoft.com/office/drawing/2014/main" id="{D39BDD1D-A0B3-F449-A29C-48E6913BF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1373" y="1628800"/>
            <a:ext cx="2474912" cy="2105744"/>
          </a:xfrm>
          <a:prstGeom prst="rect">
            <a:avLst/>
          </a:prstGeom>
        </p:spPr>
      </p:pic>
      <p:pic>
        <p:nvPicPr>
          <p:cNvPr id="22" name="Content Placeholder 6" descr="Chart, box and whisker chart&#10;&#10;Description automatically generated">
            <a:extLst>
              <a:ext uri="{FF2B5EF4-FFF2-40B4-BE49-F238E27FC236}">
                <a16:creationId xmlns:a16="http://schemas.microsoft.com/office/drawing/2014/main" id="{E9CB6C1F-2B18-D647-A776-FB852CA13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9366" y="4400194"/>
            <a:ext cx="2466919" cy="2098943"/>
          </a:xfrm>
          <a:prstGeom prst="rect">
            <a:avLst/>
          </a:prstGeom>
        </p:spPr>
      </p:pic>
      <p:sp>
        <p:nvSpPr>
          <p:cNvPr id="16" name="TextBox 15">
            <a:extLst>
              <a:ext uri="{FF2B5EF4-FFF2-40B4-BE49-F238E27FC236}">
                <a16:creationId xmlns:a16="http://schemas.microsoft.com/office/drawing/2014/main" id="{6E614E3B-7C31-4D40-B08E-C5CD53B1B013}"/>
              </a:ext>
            </a:extLst>
          </p:cNvPr>
          <p:cNvSpPr txBox="1"/>
          <p:nvPr/>
        </p:nvSpPr>
        <p:spPr>
          <a:xfrm>
            <a:off x="1341884" y="1628800"/>
            <a:ext cx="753732" cy="430887"/>
          </a:xfrm>
          <a:prstGeom prst="rect">
            <a:avLst/>
          </a:prstGeom>
          <a:noFill/>
        </p:spPr>
        <p:txBody>
          <a:bodyPr wrap="none" rtlCol="0">
            <a:spAutoFit/>
          </a:bodyPr>
          <a:lstStyle/>
          <a:p>
            <a:r>
              <a:rPr lang="en-US" sz="2200" dirty="0">
                <a:latin typeface="Agency FB" panose="020B0503020202020204" pitchFamily="34" charset="77"/>
              </a:rPr>
              <a:t>Price :</a:t>
            </a:r>
          </a:p>
        </p:txBody>
      </p:sp>
      <p:sp>
        <p:nvSpPr>
          <p:cNvPr id="23" name="TextBox 22">
            <a:extLst>
              <a:ext uri="{FF2B5EF4-FFF2-40B4-BE49-F238E27FC236}">
                <a16:creationId xmlns:a16="http://schemas.microsoft.com/office/drawing/2014/main" id="{B1A61976-7F17-E448-885F-596C794ED657}"/>
              </a:ext>
            </a:extLst>
          </p:cNvPr>
          <p:cNvSpPr txBox="1"/>
          <p:nvPr/>
        </p:nvSpPr>
        <p:spPr>
          <a:xfrm>
            <a:off x="1341884" y="4367427"/>
            <a:ext cx="1361270" cy="430887"/>
          </a:xfrm>
          <a:prstGeom prst="rect">
            <a:avLst/>
          </a:prstGeom>
          <a:noFill/>
        </p:spPr>
        <p:txBody>
          <a:bodyPr wrap="none" rtlCol="0">
            <a:spAutoFit/>
          </a:bodyPr>
          <a:lstStyle/>
          <a:p>
            <a:r>
              <a:rPr lang="en-US" sz="2200" dirty="0">
                <a:latin typeface="Agency FB" panose="020B0503020202020204" pitchFamily="34" charset="77"/>
              </a:rPr>
              <a:t>Rating Count:</a:t>
            </a:r>
          </a:p>
        </p:txBody>
      </p:sp>
      <p:sp>
        <p:nvSpPr>
          <p:cNvPr id="24" name="TextBox 23">
            <a:extLst>
              <a:ext uri="{FF2B5EF4-FFF2-40B4-BE49-F238E27FC236}">
                <a16:creationId xmlns:a16="http://schemas.microsoft.com/office/drawing/2014/main" id="{F3620488-AAC8-F24B-AEAC-FB9FFD795079}"/>
              </a:ext>
            </a:extLst>
          </p:cNvPr>
          <p:cNvSpPr txBox="1"/>
          <p:nvPr/>
        </p:nvSpPr>
        <p:spPr>
          <a:xfrm>
            <a:off x="6699864" y="1628800"/>
            <a:ext cx="1768433" cy="430887"/>
          </a:xfrm>
          <a:prstGeom prst="rect">
            <a:avLst/>
          </a:prstGeom>
          <a:noFill/>
        </p:spPr>
        <p:txBody>
          <a:bodyPr wrap="none" rtlCol="0">
            <a:spAutoFit/>
          </a:bodyPr>
          <a:lstStyle/>
          <a:p>
            <a:r>
              <a:rPr lang="en-US" sz="2200" dirty="0">
                <a:latin typeface="Agency FB" panose="020B0503020202020204" pitchFamily="34" charset="77"/>
              </a:rPr>
              <a:t>Minimum Installs :</a:t>
            </a:r>
          </a:p>
        </p:txBody>
      </p:sp>
      <p:sp>
        <p:nvSpPr>
          <p:cNvPr id="25" name="TextBox 24">
            <a:extLst>
              <a:ext uri="{FF2B5EF4-FFF2-40B4-BE49-F238E27FC236}">
                <a16:creationId xmlns:a16="http://schemas.microsoft.com/office/drawing/2014/main" id="{1FEC06E4-4BA3-E442-80E1-79C39CBDAD31}"/>
              </a:ext>
            </a:extLst>
          </p:cNvPr>
          <p:cNvSpPr txBox="1"/>
          <p:nvPr/>
        </p:nvSpPr>
        <p:spPr>
          <a:xfrm>
            <a:off x="6693916" y="4400194"/>
            <a:ext cx="1810111" cy="430887"/>
          </a:xfrm>
          <a:prstGeom prst="rect">
            <a:avLst/>
          </a:prstGeom>
          <a:noFill/>
        </p:spPr>
        <p:txBody>
          <a:bodyPr wrap="none" rtlCol="0">
            <a:spAutoFit/>
          </a:bodyPr>
          <a:lstStyle/>
          <a:p>
            <a:r>
              <a:rPr lang="en-US" sz="2200" dirty="0">
                <a:latin typeface="Agency FB" panose="020B0503020202020204" pitchFamily="34" charset="77"/>
              </a:rPr>
              <a:t>Maximum Installs :</a:t>
            </a:r>
          </a:p>
        </p:txBody>
      </p:sp>
    </p:spTree>
    <p:extLst>
      <p:ext uri="{BB962C8B-B14F-4D97-AF65-F5344CB8AC3E}">
        <p14:creationId xmlns:p14="http://schemas.microsoft.com/office/powerpoint/2010/main" val="425440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62DA7AE-3166-4640-89ED-64A2B782DB3B}"/>
              </a:ext>
            </a:extLst>
          </p:cNvPr>
          <p:cNvSpPr>
            <a:spLocks noGrp="1"/>
          </p:cNvSpPr>
          <p:nvPr>
            <p:ph sz="half" idx="1"/>
          </p:nvPr>
        </p:nvSpPr>
        <p:spPr>
          <a:xfrm>
            <a:off x="1125860" y="251002"/>
            <a:ext cx="4464496" cy="729726"/>
          </a:xfrm>
        </p:spPr>
        <p:txBody>
          <a:bodyPr>
            <a:normAutofit/>
          </a:bodyPr>
          <a:lstStyle/>
          <a:p>
            <a:pPr marL="0" indent="0">
              <a:buNone/>
            </a:pPr>
            <a:r>
              <a:rPr lang="en-IN" sz="3600" b="1" dirty="0">
                <a:latin typeface="Agency FB" panose="020B0503020202020204" pitchFamily="34" charset="77"/>
                <a:cs typeface="Calibri" panose="020F0502020204030204" pitchFamily="34" charset="0"/>
              </a:rPr>
              <a:t>Data Cleaning</a:t>
            </a:r>
          </a:p>
        </p:txBody>
      </p:sp>
      <p:cxnSp>
        <p:nvCxnSpPr>
          <p:cNvPr id="6" name="Straight Connector 5">
            <a:extLst>
              <a:ext uri="{FF2B5EF4-FFF2-40B4-BE49-F238E27FC236}">
                <a16:creationId xmlns:a16="http://schemas.microsoft.com/office/drawing/2014/main" id="{A0608714-B346-A343-9720-17E679CC933B}"/>
              </a:ext>
            </a:extLst>
          </p:cNvPr>
          <p:cNvCxnSpPr/>
          <p:nvPr/>
        </p:nvCxnSpPr>
        <p:spPr>
          <a:xfrm flipV="1">
            <a:off x="1258732" y="913543"/>
            <a:ext cx="10369152" cy="67185"/>
          </a:xfrm>
          <a:prstGeom prst="line">
            <a:avLst/>
          </a:prstGeom>
          <a:ln/>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8BC9FBD7-7B12-854E-8D44-DC3DCDEB68B9}"/>
              </a:ext>
            </a:extLst>
          </p:cNvPr>
          <p:cNvSpPr txBox="1"/>
          <p:nvPr/>
        </p:nvSpPr>
        <p:spPr>
          <a:xfrm>
            <a:off x="1146121" y="1811764"/>
            <a:ext cx="4709944" cy="461665"/>
          </a:xfrm>
          <a:prstGeom prst="rect">
            <a:avLst/>
          </a:prstGeom>
          <a:noFill/>
        </p:spPr>
        <p:txBody>
          <a:bodyPr wrap="none" rtlCol="0">
            <a:spAutoFit/>
          </a:bodyPr>
          <a:lstStyle/>
          <a:p>
            <a:r>
              <a:rPr lang="en-US" sz="2400" dirty="0">
                <a:latin typeface="Agency FB" panose="020B0503020202020204" pitchFamily="34" charset="77"/>
              </a:rPr>
              <a:t>1 . Removing Unwanted Columns from Dataset :</a:t>
            </a:r>
          </a:p>
        </p:txBody>
      </p:sp>
      <p:sp>
        <p:nvSpPr>
          <p:cNvPr id="10" name="TextBox 9">
            <a:extLst>
              <a:ext uri="{FF2B5EF4-FFF2-40B4-BE49-F238E27FC236}">
                <a16:creationId xmlns:a16="http://schemas.microsoft.com/office/drawing/2014/main" id="{32308E42-6525-9F43-A3A0-833DA265E915}"/>
              </a:ext>
            </a:extLst>
          </p:cNvPr>
          <p:cNvSpPr txBox="1"/>
          <p:nvPr/>
        </p:nvSpPr>
        <p:spPr>
          <a:xfrm>
            <a:off x="1578169" y="2420888"/>
            <a:ext cx="9563837" cy="707886"/>
          </a:xfrm>
          <a:prstGeom prst="rect">
            <a:avLst/>
          </a:prstGeom>
          <a:noFill/>
        </p:spPr>
        <p:txBody>
          <a:bodyPr wrap="none" rtlCol="0">
            <a:spAutoFit/>
          </a:bodyPr>
          <a:lstStyle/>
          <a:p>
            <a:r>
              <a:rPr lang="en-US" sz="2000" dirty="0">
                <a:latin typeface="Agency FB" panose="020B0503020202020204" pitchFamily="34" charset="77"/>
              </a:rPr>
              <a:t>We have selected </a:t>
            </a:r>
            <a:r>
              <a:rPr lang="en-US" sz="2000" b="1" dirty="0">
                <a:latin typeface="Agency FB" panose="020B0503020202020204" pitchFamily="34" charset="77"/>
              </a:rPr>
              <a:t>7</a:t>
            </a:r>
            <a:r>
              <a:rPr lang="en-US" sz="2000" dirty="0">
                <a:latin typeface="Agency FB" panose="020B0503020202020204" pitchFamily="34" charset="77"/>
              </a:rPr>
              <a:t> columns for our project </a:t>
            </a:r>
            <a:r>
              <a:rPr lang="en-US" sz="2000" b="1" dirty="0">
                <a:latin typeface="Agency FB" panose="020B0503020202020204" pitchFamily="34" charset="77"/>
              </a:rPr>
              <a:t>App</a:t>
            </a:r>
            <a:r>
              <a:rPr lang="en-US" sz="2000" dirty="0">
                <a:latin typeface="Agency FB" panose="020B0503020202020204" pitchFamily="34" charset="77"/>
              </a:rPr>
              <a:t> </a:t>
            </a:r>
            <a:r>
              <a:rPr lang="en-US" sz="2000" b="1" dirty="0">
                <a:latin typeface="Agency FB" panose="020B0503020202020204" pitchFamily="34" charset="77"/>
              </a:rPr>
              <a:t>Name</a:t>
            </a:r>
            <a:r>
              <a:rPr lang="en-US" sz="2000" dirty="0">
                <a:latin typeface="Agency FB" panose="020B0503020202020204" pitchFamily="34" charset="77"/>
              </a:rPr>
              <a:t>, </a:t>
            </a:r>
            <a:r>
              <a:rPr lang="en-US" sz="2000" b="1" dirty="0">
                <a:latin typeface="Agency FB" panose="020B0503020202020204" pitchFamily="34" charset="77"/>
              </a:rPr>
              <a:t>Category</a:t>
            </a:r>
            <a:r>
              <a:rPr lang="en-US" sz="2000" dirty="0">
                <a:latin typeface="Agency FB" panose="020B0503020202020204" pitchFamily="34" charset="77"/>
              </a:rPr>
              <a:t>, </a:t>
            </a:r>
            <a:r>
              <a:rPr lang="en-US" sz="2000" b="1" dirty="0">
                <a:latin typeface="Agency FB" panose="020B0503020202020204" pitchFamily="34" charset="77"/>
              </a:rPr>
              <a:t>Rating</a:t>
            </a:r>
            <a:r>
              <a:rPr lang="en-US" sz="2000" dirty="0">
                <a:latin typeface="Agency FB" panose="020B0503020202020204" pitchFamily="34" charset="77"/>
              </a:rPr>
              <a:t>, </a:t>
            </a:r>
            <a:r>
              <a:rPr lang="en-US" sz="2000" b="1" dirty="0">
                <a:latin typeface="Agency FB" panose="020B0503020202020204" pitchFamily="34" charset="77"/>
              </a:rPr>
              <a:t>Installs</a:t>
            </a:r>
            <a:r>
              <a:rPr lang="en-US" sz="2000" dirty="0">
                <a:latin typeface="Agency FB" panose="020B0503020202020204" pitchFamily="34" charset="77"/>
              </a:rPr>
              <a:t>, </a:t>
            </a:r>
            <a:r>
              <a:rPr lang="en-US" sz="2000" b="1" dirty="0">
                <a:latin typeface="Agency FB" panose="020B0503020202020204" pitchFamily="34" charset="77"/>
              </a:rPr>
              <a:t>Price</a:t>
            </a:r>
            <a:r>
              <a:rPr lang="en-US" sz="2000" dirty="0">
                <a:latin typeface="Agency FB" panose="020B0503020202020204" pitchFamily="34" charset="77"/>
              </a:rPr>
              <a:t>, </a:t>
            </a:r>
            <a:r>
              <a:rPr lang="en-US" sz="2000" b="1" dirty="0">
                <a:latin typeface="Agency FB" panose="020B0503020202020204" pitchFamily="34" charset="77"/>
              </a:rPr>
              <a:t>Size</a:t>
            </a:r>
            <a:r>
              <a:rPr lang="en-US" sz="2000" dirty="0">
                <a:latin typeface="Agency FB" panose="020B0503020202020204" pitchFamily="34" charset="77"/>
              </a:rPr>
              <a:t> and </a:t>
            </a:r>
            <a:r>
              <a:rPr lang="en-US" sz="2000" b="1" dirty="0">
                <a:latin typeface="Agency FB" panose="020B0503020202020204" pitchFamily="34" charset="77"/>
              </a:rPr>
              <a:t>Ad</a:t>
            </a:r>
            <a:r>
              <a:rPr lang="en-US" sz="2000" dirty="0">
                <a:latin typeface="Agency FB" panose="020B0503020202020204" pitchFamily="34" charset="77"/>
              </a:rPr>
              <a:t> </a:t>
            </a:r>
            <a:r>
              <a:rPr lang="en-US" sz="2000" b="1" dirty="0">
                <a:latin typeface="Agency FB" panose="020B0503020202020204" pitchFamily="34" charset="77"/>
              </a:rPr>
              <a:t>Supported. </a:t>
            </a:r>
          </a:p>
          <a:p>
            <a:r>
              <a:rPr lang="en-US" sz="2000" dirty="0">
                <a:latin typeface="Agency FB" panose="020B0503020202020204" pitchFamily="34" charset="77"/>
              </a:rPr>
              <a:t>So, we deleted other unwanted columns from the Dataset.</a:t>
            </a:r>
          </a:p>
        </p:txBody>
      </p:sp>
      <p:sp>
        <p:nvSpPr>
          <p:cNvPr id="18" name="TextBox 17">
            <a:extLst>
              <a:ext uri="{FF2B5EF4-FFF2-40B4-BE49-F238E27FC236}">
                <a16:creationId xmlns:a16="http://schemas.microsoft.com/office/drawing/2014/main" id="{6AB1C0AF-00DD-0A42-A320-6B9529584C38}"/>
              </a:ext>
            </a:extLst>
          </p:cNvPr>
          <p:cNvSpPr txBox="1"/>
          <p:nvPr/>
        </p:nvSpPr>
        <p:spPr>
          <a:xfrm>
            <a:off x="1134899" y="3189207"/>
            <a:ext cx="4204997" cy="461665"/>
          </a:xfrm>
          <a:prstGeom prst="rect">
            <a:avLst/>
          </a:prstGeom>
          <a:noFill/>
        </p:spPr>
        <p:txBody>
          <a:bodyPr wrap="none" rtlCol="0">
            <a:spAutoFit/>
          </a:bodyPr>
          <a:lstStyle/>
          <a:p>
            <a:r>
              <a:rPr lang="en-US" sz="2400" dirty="0">
                <a:latin typeface="Agency FB" panose="020B0503020202020204" pitchFamily="34" charset="77"/>
              </a:rPr>
              <a:t>2 . Merging Multiple Categories into One :</a:t>
            </a:r>
          </a:p>
        </p:txBody>
      </p:sp>
      <p:sp>
        <p:nvSpPr>
          <p:cNvPr id="19" name="TextBox 18">
            <a:extLst>
              <a:ext uri="{FF2B5EF4-FFF2-40B4-BE49-F238E27FC236}">
                <a16:creationId xmlns:a16="http://schemas.microsoft.com/office/drawing/2014/main" id="{2A65E42B-908A-4549-A35E-1394BA39C525}"/>
              </a:ext>
            </a:extLst>
          </p:cNvPr>
          <p:cNvSpPr txBox="1"/>
          <p:nvPr/>
        </p:nvSpPr>
        <p:spPr>
          <a:xfrm>
            <a:off x="1567647" y="3797180"/>
            <a:ext cx="9728945" cy="707886"/>
          </a:xfrm>
          <a:prstGeom prst="rect">
            <a:avLst/>
          </a:prstGeom>
          <a:noFill/>
        </p:spPr>
        <p:txBody>
          <a:bodyPr wrap="none" rtlCol="0">
            <a:spAutoFit/>
          </a:bodyPr>
          <a:lstStyle/>
          <a:p>
            <a:r>
              <a:rPr lang="en-US" sz="2000" dirty="0">
                <a:latin typeface="Agency FB" panose="020B0503020202020204" pitchFamily="34" charset="77"/>
              </a:rPr>
              <a:t>We merged some categories with the same meaning like “</a:t>
            </a:r>
            <a:r>
              <a:rPr lang="en-US" sz="2000" b="1" dirty="0">
                <a:latin typeface="Agency FB" panose="020B0503020202020204" pitchFamily="34" charset="77"/>
              </a:rPr>
              <a:t>Music &amp; Audio</a:t>
            </a:r>
            <a:r>
              <a:rPr lang="en-US" sz="2000" dirty="0">
                <a:latin typeface="Agency FB" panose="020B0503020202020204" pitchFamily="34" charset="77"/>
              </a:rPr>
              <a:t>” and “</a:t>
            </a:r>
            <a:r>
              <a:rPr lang="en-US" sz="2000" b="1" dirty="0">
                <a:latin typeface="Agency FB" panose="020B0503020202020204" pitchFamily="34" charset="77"/>
              </a:rPr>
              <a:t>Music</a:t>
            </a:r>
            <a:r>
              <a:rPr lang="en-US" sz="2000" dirty="0">
                <a:latin typeface="Agency FB" panose="020B0503020202020204" pitchFamily="34" charset="77"/>
              </a:rPr>
              <a:t>” to ”</a:t>
            </a:r>
            <a:r>
              <a:rPr lang="en-US" sz="2000" b="1" dirty="0">
                <a:latin typeface="Agency FB" panose="020B0503020202020204" pitchFamily="34" charset="77"/>
              </a:rPr>
              <a:t>Music</a:t>
            </a:r>
            <a:r>
              <a:rPr lang="en-US" sz="2000" dirty="0">
                <a:latin typeface="Agency FB" panose="020B0503020202020204" pitchFamily="34" charset="77"/>
              </a:rPr>
              <a:t>” , “</a:t>
            </a:r>
            <a:r>
              <a:rPr lang="en-US" sz="2000" b="1" dirty="0">
                <a:latin typeface="Agency FB" panose="020B0503020202020204" pitchFamily="34" charset="77"/>
              </a:rPr>
              <a:t>Educational</a:t>
            </a:r>
            <a:r>
              <a:rPr lang="en-US" sz="2000" dirty="0">
                <a:latin typeface="Agency FB" panose="020B0503020202020204" pitchFamily="34" charset="77"/>
              </a:rPr>
              <a:t>” and</a:t>
            </a:r>
          </a:p>
          <a:p>
            <a:r>
              <a:rPr lang="en-US" sz="2000" dirty="0">
                <a:latin typeface="Agency FB" panose="020B0503020202020204" pitchFamily="34" charset="77"/>
              </a:rPr>
              <a:t> “</a:t>
            </a:r>
            <a:r>
              <a:rPr lang="en-US" sz="2000" b="1" dirty="0">
                <a:latin typeface="Agency FB" panose="020B0503020202020204" pitchFamily="34" charset="77"/>
              </a:rPr>
              <a:t>Education</a:t>
            </a:r>
            <a:r>
              <a:rPr lang="en-US" sz="2000" dirty="0">
                <a:latin typeface="Agency FB" panose="020B0503020202020204" pitchFamily="34" charset="77"/>
              </a:rPr>
              <a:t>” to “</a:t>
            </a:r>
            <a:r>
              <a:rPr lang="en-US" sz="2000" b="1" dirty="0">
                <a:latin typeface="Agency FB" panose="020B0503020202020204" pitchFamily="34" charset="77"/>
              </a:rPr>
              <a:t>Education</a:t>
            </a:r>
            <a:r>
              <a:rPr lang="en-US" sz="2000" dirty="0">
                <a:latin typeface="Agency FB" panose="020B0503020202020204" pitchFamily="34" charset="77"/>
              </a:rPr>
              <a:t>”.</a:t>
            </a:r>
          </a:p>
        </p:txBody>
      </p:sp>
      <p:sp>
        <p:nvSpPr>
          <p:cNvPr id="20" name="TextBox 19">
            <a:extLst>
              <a:ext uri="{FF2B5EF4-FFF2-40B4-BE49-F238E27FC236}">
                <a16:creationId xmlns:a16="http://schemas.microsoft.com/office/drawing/2014/main" id="{6712F4B2-A335-D540-AC6E-4D67478F40CA}"/>
              </a:ext>
            </a:extLst>
          </p:cNvPr>
          <p:cNvSpPr txBox="1"/>
          <p:nvPr/>
        </p:nvSpPr>
        <p:spPr>
          <a:xfrm>
            <a:off x="1146121" y="4566650"/>
            <a:ext cx="3716082" cy="461665"/>
          </a:xfrm>
          <a:prstGeom prst="rect">
            <a:avLst/>
          </a:prstGeom>
          <a:noFill/>
        </p:spPr>
        <p:txBody>
          <a:bodyPr wrap="none" rtlCol="0">
            <a:spAutoFit/>
          </a:bodyPr>
          <a:lstStyle/>
          <a:p>
            <a:r>
              <a:rPr lang="en-US" sz="2400" dirty="0">
                <a:latin typeface="Agency FB" panose="020B0503020202020204" pitchFamily="34" charset="77"/>
              </a:rPr>
              <a:t>3 . Converting Datatype of Columns :</a:t>
            </a:r>
          </a:p>
        </p:txBody>
      </p:sp>
      <p:sp>
        <p:nvSpPr>
          <p:cNvPr id="21" name="TextBox 20">
            <a:extLst>
              <a:ext uri="{FF2B5EF4-FFF2-40B4-BE49-F238E27FC236}">
                <a16:creationId xmlns:a16="http://schemas.microsoft.com/office/drawing/2014/main" id="{7520C30C-178A-3F4B-96C1-1A7AF09300E7}"/>
              </a:ext>
            </a:extLst>
          </p:cNvPr>
          <p:cNvSpPr txBox="1"/>
          <p:nvPr/>
        </p:nvSpPr>
        <p:spPr>
          <a:xfrm>
            <a:off x="1578169" y="5173472"/>
            <a:ext cx="5524269" cy="400110"/>
          </a:xfrm>
          <a:prstGeom prst="rect">
            <a:avLst/>
          </a:prstGeom>
          <a:noFill/>
        </p:spPr>
        <p:txBody>
          <a:bodyPr wrap="none" rtlCol="0">
            <a:spAutoFit/>
          </a:bodyPr>
          <a:lstStyle/>
          <a:p>
            <a:r>
              <a:rPr lang="en-US" sz="2000" dirty="0">
                <a:latin typeface="Agency FB" panose="020B0503020202020204" pitchFamily="34" charset="77"/>
              </a:rPr>
              <a:t>We have converted datatype of </a:t>
            </a:r>
            <a:r>
              <a:rPr lang="en-US" sz="2000" b="1" dirty="0">
                <a:latin typeface="Agency FB" panose="020B0503020202020204" pitchFamily="34" charset="77"/>
              </a:rPr>
              <a:t>Size</a:t>
            </a:r>
            <a:r>
              <a:rPr lang="en-US" sz="2000" dirty="0">
                <a:latin typeface="Agency FB" panose="020B0503020202020204" pitchFamily="34" charset="77"/>
              </a:rPr>
              <a:t> and </a:t>
            </a:r>
            <a:r>
              <a:rPr lang="en-US" sz="2000" b="1" dirty="0">
                <a:latin typeface="Agency FB" panose="020B0503020202020204" pitchFamily="34" charset="77"/>
              </a:rPr>
              <a:t>Installs</a:t>
            </a:r>
            <a:r>
              <a:rPr lang="en-US" sz="2000" dirty="0">
                <a:latin typeface="Agency FB" panose="020B0503020202020204" pitchFamily="34" charset="77"/>
              </a:rPr>
              <a:t> columns to </a:t>
            </a:r>
            <a:r>
              <a:rPr lang="en-US" sz="2000" b="1" dirty="0">
                <a:latin typeface="Agency FB" panose="020B0503020202020204" pitchFamily="34" charset="77"/>
              </a:rPr>
              <a:t>float</a:t>
            </a:r>
            <a:r>
              <a:rPr lang="en-US" sz="2000" dirty="0">
                <a:latin typeface="Agency FB" panose="020B0503020202020204" pitchFamily="34" charset="77"/>
              </a:rPr>
              <a:t>.</a:t>
            </a:r>
          </a:p>
        </p:txBody>
      </p:sp>
    </p:spTree>
    <p:extLst>
      <p:ext uri="{BB962C8B-B14F-4D97-AF65-F5344CB8AC3E}">
        <p14:creationId xmlns:p14="http://schemas.microsoft.com/office/powerpoint/2010/main" val="347888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28B7B-F2FF-6F4A-BB3A-14B7AA98A693}"/>
              </a:ext>
            </a:extLst>
          </p:cNvPr>
          <p:cNvSpPr>
            <a:spLocks noGrp="1"/>
          </p:cNvSpPr>
          <p:nvPr>
            <p:ph sz="half" idx="1"/>
          </p:nvPr>
        </p:nvSpPr>
        <p:spPr>
          <a:xfrm>
            <a:off x="1341884" y="692696"/>
            <a:ext cx="4150195" cy="764704"/>
          </a:xfrm>
        </p:spPr>
        <p:txBody>
          <a:bodyPr>
            <a:normAutofit/>
          </a:bodyPr>
          <a:lstStyle/>
          <a:p>
            <a:pPr marL="0" indent="0">
              <a:buNone/>
            </a:pPr>
            <a:r>
              <a:rPr lang="en-US" sz="3600" dirty="0">
                <a:latin typeface="Agency FB" panose="020B0503020202020204" pitchFamily="34" charset="77"/>
                <a:cs typeface="Calibri" panose="020F0502020204030204" pitchFamily="34" charset="0"/>
              </a:rPr>
              <a:t>Matrix of Missing Values :</a:t>
            </a:r>
          </a:p>
        </p:txBody>
      </p:sp>
      <p:pic>
        <p:nvPicPr>
          <p:cNvPr id="6" name="Content Placeholder 5" descr="Graphical user interface&#10;&#10;Description automatically generated">
            <a:extLst>
              <a:ext uri="{FF2B5EF4-FFF2-40B4-BE49-F238E27FC236}">
                <a16:creationId xmlns:a16="http://schemas.microsoft.com/office/drawing/2014/main" id="{96705D5D-4D17-9345-93E2-74BA0528763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61964" y="1772816"/>
            <a:ext cx="8398668" cy="4725144"/>
          </a:xfrm>
        </p:spPr>
      </p:pic>
    </p:spTree>
    <p:extLst>
      <p:ext uri="{BB962C8B-B14F-4D97-AF65-F5344CB8AC3E}">
        <p14:creationId xmlns:p14="http://schemas.microsoft.com/office/powerpoint/2010/main" val="313788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D6EE7D-EC15-294C-8363-451E9430290B}"/>
              </a:ext>
            </a:extLst>
          </p:cNvPr>
          <p:cNvSpPr>
            <a:spLocks noGrp="1"/>
          </p:cNvSpPr>
          <p:nvPr>
            <p:ph sz="half" idx="1"/>
          </p:nvPr>
        </p:nvSpPr>
        <p:spPr>
          <a:xfrm>
            <a:off x="1557908" y="764704"/>
            <a:ext cx="5956785" cy="836712"/>
          </a:xfrm>
        </p:spPr>
        <p:txBody>
          <a:bodyPr>
            <a:normAutofit/>
          </a:bodyPr>
          <a:lstStyle/>
          <a:p>
            <a:pPr marL="0" indent="0">
              <a:buNone/>
            </a:pPr>
            <a:r>
              <a:rPr lang="en-US" sz="3600" dirty="0">
                <a:latin typeface="Agency FB" panose="020B0503020202020204" pitchFamily="34" charset="77"/>
                <a:cs typeface="Calibri" panose="020F0502020204030204" pitchFamily="34" charset="0"/>
              </a:rPr>
              <a:t>Correlation of the Missing Data :</a:t>
            </a:r>
          </a:p>
        </p:txBody>
      </p:sp>
      <p:pic>
        <p:nvPicPr>
          <p:cNvPr id="6" name="Content Placeholder 5" descr="Chart, histogram&#10;&#10;Description automatically generated">
            <a:extLst>
              <a:ext uri="{FF2B5EF4-FFF2-40B4-BE49-F238E27FC236}">
                <a16:creationId xmlns:a16="http://schemas.microsoft.com/office/drawing/2014/main" id="{52C27CEB-717D-BB4F-BC4A-1D064E22AED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782044" y="1673424"/>
            <a:ext cx="7344816" cy="4653136"/>
          </a:xfrm>
        </p:spPr>
      </p:pic>
    </p:spTree>
    <p:extLst>
      <p:ext uri="{BB962C8B-B14F-4D97-AF65-F5344CB8AC3E}">
        <p14:creationId xmlns:p14="http://schemas.microsoft.com/office/powerpoint/2010/main" val="62554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361DD6-AAC6-E841-8426-404C14008F7C}"/>
              </a:ext>
            </a:extLst>
          </p:cNvPr>
          <p:cNvSpPr>
            <a:spLocks noGrp="1"/>
          </p:cNvSpPr>
          <p:nvPr>
            <p:ph sz="half" idx="1"/>
          </p:nvPr>
        </p:nvSpPr>
        <p:spPr>
          <a:xfrm>
            <a:off x="1053853" y="548680"/>
            <a:ext cx="7416823" cy="980728"/>
          </a:xfrm>
        </p:spPr>
        <p:txBody>
          <a:bodyPr>
            <a:noAutofit/>
          </a:bodyPr>
          <a:lstStyle/>
          <a:p>
            <a:pPr marL="0" indent="0">
              <a:buNone/>
            </a:pPr>
            <a:r>
              <a:rPr lang="en-US" sz="3600" dirty="0">
                <a:latin typeface="Agency FB" panose="020B0503020202020204" pitchFamily="34" charset="77"/>
                <a:cs typeface="Calibri" panose="020F0502020204030204" pitchFamily="34" charset="0"/>
              </a:rPr>
              <a:t>Removing All Null/Nan and Duplicate Values :</a:t>
            </a:r>
          </a:p>
        </p:txBody>
      </p:sp>
      <p:pic>
        <p:nvPicPr>
          <p:cNvPr id="6" name="Content Placeholder 5" descr="Graphical user interface, text, application&#10;&#10;Description automatically generated">
            <a:extLst>
              <a:ext uri="{FF2B5EF4-FFF2-40B4-BE49-F238E27FC236}">
                <a16:creationId xmlns:a16="http://schemas.microsoft.com/office/drawing/2014/main" id="{83548C7A-EDC5-EA40-8A70-ABAAAE0514E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53853" y="1772816"/>
            <a:ext cx="5040559" cy="4653136"/>
          </a:xfrm>
        </p:spPr>
      </p:pic>
      <p:pic>
        <p:nvPicPr>
          <p:cNvPr id="4" name="Content Placeholder 5" descr="Table&#10;&#10;Description automatically generated">
            <a:extLst>
              <a:ext uri="{FF2B5EF4-FFF2-40B4-BE49-F238E27FC236}">
                <a16:creationId xmlns:a16="http://schemas.microsoft.com/office/drawing/2014/main" id="{9800D3CC-82F7-F442-A1A4-90661543A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00" y="1772816"/>
            <a:ext cx="4824536" cy="4653136"/>
          </a:xfrm>
          <a:prstGeom prst="rect">
            <a:avLst/>
          </a:prstGeom>
        </p:spPr>
      </p:pic>
    </p:spTree>
    <p:extLst>
      <p:ext uri="{BB962C8B-B14F-4D97-AF65-F5344CB8AC3E}">
        <p14:creationId xmlns:p14="http://schemas.microsoft.com/office/powerpoint/2010/main" val="177143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62DA7AE-3166-4640-89ED-64A2B782DB3B}"/>
              </a:ext>
            </a:extLst>
          </p:cNvPr>
          <p:cNvSpPr>
            <a:spLocks noGrp="1"/>
          </p:cNvSpPr>
          <p:nvPr>
            <p:ph sz="half" idx="1"/>
          </p:nvPr>
        </p:nvSpPr>
        <p:spPr>
          <a:xfrm>
            <a:off x="1125860" y="251002"/>
            <a:ext cx="4464496" cy="729726"/>
          </a:xfrm>
        </p:spPr>
        <p:txBody>
          <a:bodyPr>
            <a:normAutofit/>
          </a:bodyPr>
          <a:lstStyle/>
          <a:p>
            <a:pPr marL="0" indent="0">
              <a:buNone/>
            </a:pPr>
            <a:r>
              <a:rPr lang="en-IN" sz="3600" b="1" dirty="0">
                <a:latin typeface="Agency FB" panose="020B0503020202020204" pitchFamily="34" charset="77"/>
                <a:cs typeface="Calibri" panose="020F0502020204030204" pitchFamily="34" charset="0"/>
              </a:rPr>
              <a:t>Data Analysis</a:t>
            </a:r>
          </a:p>
        </p:txBody>
      </p:sp>
      <p:cxnSp>
        <p:nvCxnSpPr>
          <p:cNvPr id="6" name="Straight Connector 5">
            <a:extLst>
              <a:ext uri="{FF2B5EF4-FFF2-40B4-BE49-F238E27FC236}">
                <a16:creationId xmlns:a16="http://schemas.microsoft.com/office/drawing/2014/main" id="{A0608714-B346-A343-9720-17E679CC933B}"/>
              </a:ext>
            </a:extLst>
          </p:cNvPr>
          <p:cNvCxnSpPr/>
          <p:nvPr/>
        </p:nvCxnSpPr>
        <p:spPr>
          <a:xfrm flipV="1">
            <a:off x="1258732" y="985551"/>
            <a:ext cx="10369152" cy="67185"/>
          </a:xfrm>
          <a:prstGeom prst="line">
            <a:avLst/>
          </a:prstGeom>
          <a:ln/>
        </p:spPr>
        <p:style>
          <a:lnRef idx="2">
            <a:schemeClr val="dk1"/>
          </a:lnRef>
          <a:fillRef idx="0">
            <a:schemeClr val="dk1"/>
          </a:fillRef>
          <a:effectRef idx="1">
            <a:schemeClr val="dk1"/>
          </a:effectRef>
          <a:fontRef idx="minor">
            <a:schemeClr val="tx1"/>
          </a:fontRef>
        </p:style>
      </p:cxnSp>
      <p:pic>
        <p:nvPicPr>
          <p:cNvPr id="5" name="Picture 4" descr="Chart, treemap chart&#10;&#10;Description automatically generated">
            <a:extLst>
              <a:ext uri="{FF2B5EF4-FFF2-40B4-BE49-F238E27FC236}">
                <a16:creationId xmlns:a16="http://schemas.microsoft.com/office/drawing/2014/main" id="{1A748B13-9116-AC41-9C2B-20FBF1ED4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172" y="1451510"/>
            <a:ext cx="7693712" cy="4897588"/>
          </a:xfrm>
          <a:prstGeom prst="rect">
            <a:avLst/>
          </a:prstGeom>
        </p:spPr>
      </p:pic>
      <p:sp>
        <p:nvSpPr>
          <p:cNvPr id="10" name="TextBox 9">
            <a:extLst>
              <a:ext uri="{FF2B5EF4-FFF2-40B4-BE49-F238E27FC236}">
                <a16:creationId xmlns:a16="http://schemas.microsoft.com/office/drawing/2014/main" id="{B3F7BA64-BABB-124A-81F0-1BA7FF3B3825}"/>
              </a:ext>
            </a:extLst>
          </p:cNvPr>
          <p:cNvSpPr txBox="1"/>
          <p:nvPr/>
        </p:nvSpPr>
        <p:spPr>
          <a:xfrm>
            <a:off x="1257210" y="1772816"/>
            <a:ext cx="2100897" cy="4154984"/>
          </a:xfrm>
          <a:prstGeom prst="rect">
            <a:avLst/>
          </a:prstGeom>
          <a:noFill/>
        </p:spPr>
        <p:txBody>
          <a:bodyPr wrap="square" rtlCol="0">
            <a:spAutoFit/>
          </a:bodyPr>
          <a:lstStyle/>
          <a:p>
            <a:r>
              <a:rPr lang="en-US" sz="2400" dirty="0">
                <a:latin typeface="Agency FB" panose="020B0503020202020204" pitchFamily="34" charset="77"/>
              </a:rPr>
              <a:t>By looking at this graph we can clearly say that Count of App Ratings for these fields Education , Music and Entertainment are very high compare to other fields.</a:t>
            </a:r>
          </a:p>
          <a:p>
            <a:endParaRPr lang="en-US" sz="2400" dirty="0">
              <a:latin typeface="Agency FB" panose="020B0503020202020204" pitchFamily="34" charset="77"/>
            </a:endParaRPr>
          </a:p>
        </p:txBody>
      </p:sp>
    </p:spTree>
    <p:extLst>
      <p:ext uri="{BB962C8B-B14F-4D97-AF65-F5344CB8AC3E}">
        <p14:creationId xmlns:p14="http://schemas.microsoft.com/office/powerpoint/2010/main" val="244682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0F6D2-4E31-604A-9998-72F2293972CF}"/>
              </a:ext>
            </a:extLst>
          </p:cNvPr>
          <p:cNvSpPr>
            <a:spLocks noGrp="1"/>
          </p:cNvSpPr>
          <p:nvPr>
            <p:ph type="title"/>
          </p:nvPr>
        </p:nvSpPr>
        <p:spPr>
          <a:xfrm>
            <a:off x="1248241" y="202889"/>
            <a:ext cx="9598700" cy="1485900"/>
          </a:xfrm>
        </p:spPr>
        <p:txBody>
          <a:bodyPr>
            <a:normAutofit/>
          </a:bodyPr>
          <a:lstStyle/>
          <a:p>
            <a:r>
              <a:rPr lang="en-US" sz="3600" b="1" dirty="0">
                <a:latin typeface="Agency FB" panose="020B0503020202020204" pitchFamily="34" charset="77"/>
              </a:rPr>
              <a:t>INDEX</a:t>
            </a:r>
          </a:p>
        </p:txBody>
      </p:sp>
      <p:sp>
        <p:nvSpPr>
          <p:cNvPr id="4" name="TextBox 3">
            <a:extLst>
              <a:ext uri="{FF2B5EF4-FFF2-40B4-BE49-F238E27FC236}">
                <a16:creationId xmlns:a16="http://schemas.microsoft.com/office/drawing/2014/main" id="{E24D9529-DCB4-3D47-AC7D-F52C4E1EEACC}"/>
              </a:ext>
            </a:extLst>
          </p:cNvPr>
          <p:cNvSpPr txBox="1"/>
          <p:nvPr/>
        </p:nvSpPr>
        <p:spPr>
          <a:xfrm>
            <a:off x="1240274" y="1149295"/>
            <a:ext cx="2622834" cy="461665"/>
          </a:xfrm>
          <a:prstGeom prst="rect">
            <a:avLst/>
          </a:prstGeom>
          <a:noFill/>
        </p:spPr>
        <p:txBody>
          <a:bodyPr wrap="none" rtlCol="0">
            <a:spAutoFit/>
          </a:bodyPr>
          <a:lstStyle/>
          <a:p>
            <a:r>
              <a:rPr lang="en-US" sz="2400" b="1" dirty="0">
                <a:latin typeface="Agency FB" panose="020B0503020202020204" pitchFamily="34" charset="77"/>
              </a:rPr>
              <a:t>01 | Problem Statement</a:t>
            </a:r>
          </a:p>
        </p:txBody>
      </p:sp>
      <p:sp>
        <p:nvSpPr>
          <p:cNvPr id="5" name="TextBox 4">
            <a:extLst>
              <a:ext uri="{FF2B5EF4-FFF2-40B4-BE49-F238E27FC236}">
                <a16:creationId xmlns:a16="http://schemas.microsoft.com/office/drawing/2014/main" id="{076E8C73-5EFF-E848-A4D7-8578106E6889}"/>
              </a:ext>
            </a:extLst>
          </p:cNvPr>
          <p:cNvSpPr txBox="1"/>
          <p:nvPr/>
        </p:nvSpPr>
        <p:spPr>
          <a:xfrm>
            <a:off x="1223425" y="1693273"/>
            <a:ext cx="2125903" cy="461665"/>
          </a:xfrm>
          <a:prstGeom prst="rect">
            <a:avLst/>
          </a:prstGeom>
          <a:noFill/>
        </p:spPr>
        <p:txBody>
          <a:bodyPr wrap="none" rtlCol="0">
            <a:spAutoFit/>
          </a:bodyPr>
          <a:lstStyle/>
          <a:p>
            <a:r>
              <a:rPr lang="en-US" sz="2400" b="1" dirty="0">
                <a:latin typeface="Agency FB" panose="020B0503020202020204" pitchFamily="34" charset="77"/>
              </a:rPr>
              <a:t>02 | About Dataset</a:t>
            </a:r>
          </a:p>
        </p:txBody>
      </p:sp>
      <p:sp>
        <p:nvSpPr>
          <p:cNvPr id="7" name="TextBox 6">
            <a:extLst>
              <a:ext uri="{FF2B5EF4-FFF2-40B4-BE49-F238E27FC236}">
                <a16:creationId xmlns:a16="http://schemas.microsoft.com/office/drawing/2014/main" id="{C1D9500A-24B5-174B-B869-15B659F70D54}"/>
              </a:ext>
            </a:extLst>
          </p:cNvPr>
          <p:cNvSpPr txBox="1"/>
          <p:nvPr/>
        </p:nvSpPr>
        <p:spPr>
          <a:xfrm>
            <a:off x="1223425" y="2241331"/>
            <a:ext cx="3591048" cy="461665"/>
          </a:xfrm>
          <a:prstGeom prst="rect">
            <a:avLst/>
          </a:prstGeom>
          <a:noFill/>
        </p:spPr>
        <p:txBody>
          <a:bodyPr wrap="none" rtlCol="0">
            <a:spAutoFit/>
          </a:bodyPr>
          <a:lstStyle/>
          <a:p>
            <a:r>
              <a:rPr lang="en-US" sz="2400" b="1" dirty="0">
                <a:latin typeface="Agency FB" panose="020B0503020202020204" pitchFamily="34" charset="77"/>
              </a:rPr>
              <a:t>03 | Descriptive Statics And EDA</a:t>
            </a:r>
          </a:p>
        </p:txBody>
      </p:sp>
      <p:sp>
        <p:nvSpPr>
          <p:cNvPr id="8" name="TextBox 7">
            <a:extLst>
              <a:ext uri="{FF2B5EF4-FFF2-40B4-BE49-F238E27FC236}">
                <a16:creationId xmlns:a16="http://schemas.microsoft.com/office/drawing/2014/main" id="{BD888C47-0651-2D44-9809-244A87FBDACC}"/>
              </a:ext>
            </a:extLst>
          </p:cNvPr>
          <p:cNvSpPr txBox="1"/>
          <p:nvPr/>
        </p:nvSpPr>
        <p:spPr>
          <a:xfrm>
            <a:off x="1240274" y="2770739"/>
            <a:ext cx="2095445" cy="461665"/>
          </a:xfrm>
          <a:prstGeom prst="rect">
            <a:avLst/>
          </a:prstGeom>
          <a:noFill/>
        </p:spPr>
        <p:txBody>
          <a:bodyPr wrap="none" rtlCol="0">
            <a:spAutoFit/>
          </a:bodyPr>
          <a:lstStyle/>
          <a:p>
            <a:r>
              <a:rPr lang="en-US" sz="2400" b="1" dirty="0">
                <a:latin typeface="Agency FB" panose="020B0503020202020204" pitchFamily="34" charset="77"/>
              </a:rPr>
              <a:t>04 | Visualizations</a:t>
            </a:r>
          </a:p>
        </p:txBody>
      </p:sp>
      <p:sp>
        <p:nvSpPr>
          <p:cNvPr id="9" name="TextBox 8">
            <a:extLst>
              <a:ext uri="{FF2B5EF4-FFF2-40B4-BE49-F238E27FC236}">
                <a16:creationId xmlns:a16="http://schemas.microsoft.com/office/drawing/2014/main" id="{1DBB5291-A11D-2842-B2CF-32C17A76BF1D}"/>
              </a:ext>
            </a:extLst>
          </p:cNvPr>
          <p:cNvSpPr txBox="1"/>
          <p:nvPr/>
        </p:nvSpPr>
        <p:spPr>
          <a:xfrm>
            <a:off x="1270732" y="3880341"/>
            <a:ext cx="2071401" cy="461665"/>
          </a:xfrm>
          <a:prstGeom prst="rect">
            <a:avLst/>
          </a:prstGeom>
          <a:noFill/>
        </p:spPr>
        <p:txBody>
          <a:bodyPr wrap="none" rtlCol="0">
            <a:spAutoFit/>
          </a:bodyPr>
          <a:lstStyle/>
          <a:p>
            <a:r>
              <a:rPr lang="en-US" sz="2400" b="1" dirty="0">
                <a:latin typeface="Agency FB" panose="020B0503020202020204" pitchFamily="34" charset="77"/>
              </a:rPr>
              <a:t>06 | Data Analysis</a:t>
            </a:r>
          </a:p>
        </p:txBody>
      </p:sp>
      <p:sp>
        <p:nvSpPr>
          <p:cNvPr id="10" name="TextBox 9">
            <a:extLst>
              <a:ext uri="{FF2B5EF4-FFF2-40B4-BE49-F238E27FC236}">
                <a16:creationId xmlns:a16="http://schemas.microsoft.com/office/drawing/2014/main" id="{05707611-3947-364C-AB7A-A4754BC2BF6D}"/>
              </a:ext>
            </a:extLst>
          </p:cNvPr>
          <p:cNvSpPr txBox="1"/>
          <p:nvPr/>
        </p:nvSpPr>
        <p:spPr>
          <a:xfrm>
            <a:off x="1255503" y="3294495"/>
            <a:ext cx="2085827" cy="461665"/>
          </a:xfrm>
          <a:prstGeom prst="rect">
            <a:avLst/>
          </a:prstGeom>
          <a:noFill/>
        </p:spPr>
        <p:txBody>
          <a:bodyPr wrap="none" rtlCol="0">
            <a:spAutoFit/>
          </a:bodyPr>
          <a:lstStyle/>
          <a:p>
            <a:r>
              <a:rPr lang="en-US" sz="2400" b="1" dirty="0">
                <a:latin typeface="Agency FB" panose="020B0503020202020204" pitchFamily="34" charset="77"/>
              </a:rPr>
              <a:t>05 | Data Cleaning</a:t>
            </a:r>
          </a:p>
        </p:txBody>
      </p:sp>
      <p:sp>
        <p:nvSpPr>
          <p:cNvPr id="11" name="TextBox 10">
            <a:extLst>
              <a:ext uri="{FF2B5EF4-FFF2-40B4-BE49-F238E27FC236}">
                <a16:creationId xmlns:a16="http://schemas.microsoft.com/office/drawing/2014/main" id="{4B8FA114-6048-2243-B1B3-5CCC20AD4659}"/>
              </a:ext>
            </a:extLst>
          </p:cNvPr>
          <p:cNvSpPr txBox="1"/>
          <p:nvPr/>
        </p:nvSpPr>
        <p:spPr>
          <a:xfrm>
            <a:off x="1280279" y="4466187"/>
            <a:ext cx="1781257" cy="461665"/>
          </a:xfrm>
          <a:prstGeom prst="rect">
            <a:avLst/>
          </a:prstGeom>
          <a:noFill/>
        </p:spPr>
        <p:txBody>
          <a:bodyPr wrap="none" rtlCol="0">
            <a:spAutoFit/>
          </a:bodyPr>
          <a:lstStyle/>
          <a:p>
            <a:r>
              <a:rPr lang="en-US" sz="2400" b="1" dirty="0">
                <a:latin typeface="Agency FB" panose="020B0503020202020204" pitchFamily="34" charset="77"/>
              </a:rPr>
              <a:t>07 | Dashboard</a:t>
            </a:r>
          </a:p>
        </p:txBody>
      </p:sp>
      <p:sp>
        <p:nvSpPr>
          <p:cNvPr id="12" name="TextBox 11">
            <a:extLst>
              <a:ext uri="{FF2B5EF4-FFF2-40B4-BE49-F238E27FC236}">
                <a16:creationId xmlns:a16="http://schemas.microsoft.com/office/drawing/2014/main" id="{F4BFD65F-58A9-7B49-A800-9CB134CA9AA7}"/>
              </a:ext>
            </a:extLst>
          </p:cNvPr>
          <p:cNvSpPr txBox="1"/>
          <p:nvPr/>
        </p:nvSpPr>
        <p:spPr>
          <a:xfrm>
            <a:off x="1299277" y="5052033"/>
            <a:ext cx="1803699" cy="461665"/>
          </a:xfrm>
          <a:prstGeom prst="rect">
            <a:avLst/>
          </a:prstGeom>
          <a:noFill/>
        </p:spPr>
        <p:txBody>
          <a:bodyPr wrap="none" rtlCol="0">
            <a:spAutoFit/>
          </a:bodyPr>
          <a:lstStyle/>
          <a:p>
            <a:r>
              <a:rPr lang="en-US" sz="2400" b="1" dirty="0">
                <a:latin typeface="Agency FB" panose="020B0503020202020204" pitchFamily="34" charset="77"/>
              </a:rPr>
              <a:t>08 | Conclusion</a:t>
            </a:r>
          </a:p>
        </p:txBody>
      </p:sp>
      <p:sp>
        <p:nvSpPr>
          <p:cNvPr id="13" name="TextBox 12">
            <a:extLst>
              <a:ext uri="{FF2B5EF4-FFF2-40B4-BE49-F238E27FC236}">
                <a16:creationId xmlns:a16="http://schemas.microsoft.com/office/drawing/2014/main" id="{DD59E7F1-8973-F44F-948E-713672E9008A}"/>
              </a:ext>
            </a:extLst>
          </p:cNvPr>
          <p:cNvSpPr txBox="1"/>
          <p:nvPr/>
        </p:nvSpPr>
        <p:spPr>
          <a:xfrm>
            <a:off x="1299277" y="5633123"/>
            <a:ext cx="3608680" cy="461665"/>
          </a:xfrm>
          <a:prstGeom prst="rect">
            <a:avLst/>
          </a:prstGeom>
          <a:noFill/>
        </p:spPr>
        <p:txBody>
          <a:bodyPr wrap="none" rtlCol="0">
            <a:spAutoFit/>
          </a:bodyPr>
          <a:lstStyle/>
          <a:p>
            <a:r>
              <a:rPr lang="en-US" sz="2400" b="1" dirty="0">
                <a:latin typeface="Agency FB" panose="020B0503020202020204" pitchFamily="34" charset="77"/>
              </a:rPr>
              <a:t>09 | Links of Project and Tableau</a:t>
            </a:r>
          </a:p>
        </p:txBody>
      </p:sp>
      <p:cxnSp>
        <p:nvCxnSpPr>
          <p:cNvPr id="16" name="Straight Connector 15">
            <a:extLst>
              <a:ext uri="{FF2B5EF4-FFF2-40B4-BE49-F238E27FC236}">
                <a16:creationId xmlns:a16="http://schemas.microsoft.com/office/drawing/2014/main" id="{48B6EEB7-D245-7245-8903-825F8C3FCC72}"/>
              </a:ext>
            </a:extLst>
          </p:cNvPr>
          <p:cNvCxnSpPr/>
          <p:nvPr/>
        </p:nvCxnSpPr>
        <p:spPr>
          <a:xfrm flipV="1">
            <a:off x="1258732" y="791734"/>
            <a:ext cx="10369152" cy="67185"/>
          </a:xfrm>
          <a:prstGeom prst="line">
            <a:avLst/>
          </a:prstGeom>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9DBEDFC0-D5B5-0B40-BB60-75A0C978D22D}"/>
              </a:ext>
            </a:extLst>
          </p:cNvPr>
          <p:cNvSpPr txBox="1"/>
          <p:nvPr/>
        </p:nvSpPr>
        <p:spPr>
          <a:xfrm>
            <a:off x="1299276" y="6193446"/>
            <a:ext cx="1818126" cy="461665"/>
          </a:xfrm>
          <a:prstGeom prst="rect">
            <a:avLst/>
          </a:prstGeom>
          <a:noFill/>
        </p:spPr>
        <p:txBody>
          <a:bodyPr wrap="none" rtlCol="0">
            <a:spAutoFit/>
          </a:bodyPr>
          <a:lstStyle/>
          <a:p>
            <a:r>
              <a:rPr lang="en-US" sz="2400" b="1" dirty="0">
                <a:latin typeface="Agency FB" panose="020B0503020202020204" pitchFamily="34" charset="77"/>
              </a:rPr>
              <a:t>10 | About Team</a:t>
            </a:r>
          </a:p>
        </p:txBody>
      </p:sp>
    </p:spTree>
    <p:extLst>
      <p:ext uri="{BB962C8B-B14F-4D97-AF65-F5344CB8AC3E}">
        <p14:creationId xmlns:p14="http://schemas.microsoft.com/office/powerpoint/2010/main" val="394556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62DA7AE-3166-4640-89ED-64A2B782DB3B}"/>
              </a:ext>
            </a:extLst>
          </p:cNvPr>
          <p:cNvSpPr>
            <a:spLocks noGrp="1"/>
          </p:cNvSpPr>
          <p:nvPr>
            <p:ph sz="half" idx="1"/>
          </p:nvPr>
        </p:nvSpPr>
        <p:spPr>
          <a:xfrm>
            <a:off x="1125860" y="251002"/>
            <a:ext cx="4464496" cy="729726"/>
          </a:xfrm>
        </p:spPr>
        <p:txBody>
          <a:bodyPr>
            <a:normAutofit/>
          </a:bodyPr>
          <a:lstStyle/>
          <a:p>
            <a:pPr marL="0" indent="0">
              <a:buNone/>
            </a:pPr>
            <a:r>
              <a:rPr lang="en-IN" sz="3600" b="1" dirty="0">
                <a:latin typeface="Agency FB" panose="020B0503020202020204" pitchFamily="34" charset="77"/>
                <a:cs typeface="Calibri" panose="020F0502020204030204" pitchFamily="34" charset="0"/>
              </a:rPr>
              <a:t>Data Analysis</a:t>
            </a:r>
          </a:p>
        </p:txBody>
      </p:sp>
      <p:cxnSp>
        <p:nvCxnSpPr>
          <p:cNvPr id="6" name="Straight Connector 5">
            <a:extLst>
              <a:ext uri="{FF2B5EF4-FFF2-40B4-BE49-F238E27FC236}">
                <a16:creationId xmlns:a16="http://schemas.microsoft.com/office/drawing/2014/main" id="{A0608714-B346-A343-9720-17E679CC933B}"/>
              </a:ext>
            </a:extLst>
          </p:cNvPr>
          <p:cNvCxnSpPr/>
          <p:nvPr/>
        </p:nvCxnSpPr>
        <p:spPr>
          <a:xfrm flipV="1">
            <a:off x="1258732" y="985551"/>
            <a:ext cx="10369152" cy="67185"/>
          </a:xfrm>
          <a:prstGeom prst="line">
            <a:avLst/>
          </a:prstGeom>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B3F7BA64-BABB-124A-81F0-1BA7FF3B3825}"/>
              </a:ext>
            </a:extLst>
          </p:cNvPr>
          <p:cNvSpPr txBox="1"/>
          <p:nvPr/>
        </p:nvSpPr>
        <p:spPr>
          <a:xfrm>
            <a:off x="1257211" y="1905506"/>
            <a:ext cx="2100897" cy="3046988"/>
          </a:xfrm>
          <a:prstGeom prst="rect">
            <a:avLst/>
          </a:prstGeom>
          <a:noFill/>
        </p:spPr>
        <p:txBody>
          <a:bodyPr wrap="square" rtlCol="0">
            <a:spAutoFit/>
          </a:bodyPr>
          <a:lstStyle/>
          <a:p>
            <a:r>
              <a:rPr lang="en-US" sz="2400" dirty="0">
                <a:latin typeface="Agency FB" panose="020B0503020202020204" pitchFamily="34" charset="77"/>
              </a:rPr>
              <a:t>From this Graph we can say that most people are interested in Tools, Casual, Arcade, Action and Productivity.</a:t>
            </a:r>
          </a:p>
          <a:p>
            <a:endParaRPr lang="en-US" sz="2400" dirty="0">
              <a:latin typeface="Agency FB" panose="020B0503020202020204" pitchFamily="34" charset="77"/>
            </a:endParaRPr>
          </a:p>
        </p:txBody>
      </p:sp>
      <p:pic>
        <p:nvPicPr>
          <p:cNvPr id="7" name="Picture 6" descr="Chart, bar chart, histogram&#10;&#10;Description automatically generated">
            <a:extLst>
              <a:ext uri="{FF2B5EF4-FFF2-40B4-BE49-F238E27FC236}">
                <a16:creationId xmlns:a16="http://schemas.microsoft.com/office/drawing/2014/main" id="{7C7E2D18-4F10-364A-B740-1D34441FD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173" y="1619154"/>
            <a:ext cx="7693711" cy="4546151"/>
          </a:xfrm>
          <a:prstGeom prst="rect">
            <a:avLst/>
          </a:prstGeom>
        </p:spPr>
      </p:pic>
    </p:spTree>
    <p:extLst>
      <p:ext uri="{BB962C8B-B14F-4D97-AF65-F5344CB8AC3E}">
        <p14:creationId xmlns:p14="http://schemas.microsoft.com/office/powerpoint/2010/main" val="386634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62DA7AE-3166-4640-89ED-64A2B782DB3B}"/>
              </a:ext>
            </a:extLst>
          </p:cNvPr>
          <p:cNvSpPr>
            <a:spLocks noGrp="1"/>
          </p:cNvSpPr>
          <p:nvPr>
            <p:ph sz="half" idx="1"/>
          </p:nvPr>
        </p:nvSpPr>
        <p:spPr>
          <a:xfrm>
            <a:off x="1125860" y="251002"/>
            <a:ext cx="4464496" cy="729726"/>
          </a:xfrm>
        </p:spPr>
        <p:txBody>
          <a:bodyPr>
            <a:normAutofit/>
          </a:bodyPr>
          <a:lstStyle/>
          <a:p>
            <a:pPr marL="0" indent="0">
              <a:buNone/>
            </a:pPr>
            <a:r>
              <a:rPr lang="en-IN" sz="3600" b="1" dirty="0">
                <a:latin typeface="Agency FB" panose="020B0503020202020204" pitchFamily="34" charset="77"/>
                <a:cs typeface="Calibri" panose="020F0502020204030204" pitchFamily="34" charset="0"/>
              </a:rPr>
              <a:t>Data Analysis</a:t>
            </a:r>
          </a:p>
        </p:txBody>
      </p:sp>
      <p:cxnSp>
        <p:nvCxnSpPr>
          <p:cNvPr id="6" name="Straight Connector 5">
            <a:extLst>
              <a:ext uri="{FF2B5EF4-FFF2-40B4-BE49-F238E27FC236}">
                <a16:creationId xmlns:a16="http://schemas.microsoft.com/office/drawing/2014/main" id="{A0608714-B346-A343-9720-17E679CC933B}"/>
              </a:ext>
            </a:extLst>
          </p:cNvPr>
          <p:cNvCxnSpPr/>
          <p:nvPr/>
        </p:nvCxnSpPr>
        <p:spPr>
          <a:xfrm flipV="1">
            <a:off x="1258732" y="985551"/>
            <a:ext cx="10369152" cy="67185"/>
          </a:xfrm>
          <a:prstGeom prst="line">
            <a:avLst/>
          </a:prstGeom>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B3F7BA64-BABB-124A-81F0-1BA7FF3B3825}"/>
              </a:ext>
            </a:extLst>
          </p:cNvPr>
          <p:cNvSpPr txBox="1"/>
          <p:nvPr/>
        </p:nvSpPr>
        <p:spPr>
          <a:xfrm>
            <a:off x="1258732" y="2274838"/>
            <a:ext cx="2100897" cy="2308324"/>
          </a:xfrm>
          <a:prstGeom prst="rect">
            <a:avLst/>
          </a:prstGeom>
          <a:noFill/>
        </p:spPr>
        <p:txBody>
          <a:bodyPr wrap="square" rtlCol="0">
            <a:spAutoFit/>
          </a:bodyPr>
          <a:lstStyle/>
          <a:p>
            <a:r>
              <a:rPr lang="en-US" sz="2400" dirty="0">
                <a:latin typeface="Agency FB" panose="020B0503020202020204" pitchFamily="34" charset="77"/>
              </a:rPr>
              <a:t>From this plot, we can say that most people downloaded apps that have ratings between 4 to 5.</a:t>
            </a:r>
          </a:p>
        </p:txBody>
      </p:sp>
      <p:pic>
        <p:nvPicPr>
          <p:cNvPr id="3" name="Picture 2" descr="Chart, histogram&#10;&#10;Description automatically generated">
            <a:extLst>
              <a:ext uri="{FF2B5EF4-FFF2-40B4-BE49-F238E27FC236}">
                <a16:creationId xmlns:a16="http://schemas.microsoft.com/office/drawing/2014/main" id="{F57F8626-98E7-3A41-B14C-6C6D83C10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205" y="1643361"/>
            <a:ext cx="7405680" cy="4809976"/>
          </a:xfrm>
          <a:prstGeom prst="rect">
            <a:avLst/>
          </a:prstGeom>
        </p:spPr>
      </p:pic>
    </p:spTree>
    <p:extLst>
      <p:ext uri="{BB962C8B-B14F-4D97-AF65-F5344CB8AC3E}">
        <p14:creationId xmlns:p14="http://schemas.microsoft.com/office/powerpoint/2010/main" val="409824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62DA7AE-3166-4640-89ED-64A2B782DB3B}"/>
              </a:ext>
            </a:extLst>
          </p:cNvPr>
          <p:cNvSpPr>
            <a:spLocks noGrp="1"/>
          </p:cNvSpPr>
          <p:nvPr>
            <p:ph sz="half" idx="1"/>
          </p:nvPr>
        </p:nvSpPr>
        <p:spPr>
          <a:xfrm>
            <a:off x="1125860" y="251002"/>
            <a:ext cx="4464496" cy="729726"/>
          </a:xfrm>
        </p:spPr>
        <p:txBody>
          <a:bodyPr>
            <a:normAutofit/>
          </a:bodyPr>
          <a:lstStyle/>
          <a:p>
            <a:pPr marL="0" indent="0">
              <a:buNone/>
            </a:pPr>
            <a:r>
              <a:rPr lang="en-IN" sz="3600" b="1" dirty="0">
                <a:latin typeface="Agency FB" panose="020B0503020202020204" pitchFamily="34" charset="77"/>
                <a:cs typeface="Calibri" panose="020F0502020204030204" pitchFamily="34" charset="0"/>
              </a:rPr>
              <a:t>Data Analysis</a:t>
            </a:r>
          </a:p>
        </p:txBody>
      </p:sp>
      <p:cxnSp>
        <p:nvCxnSpPr>
          <p:cNvPr id="6" name="Straight Connector 5">
            <a:extLst>
              <a:ext uri="{FF2B5EF4-FFF2-40B4-BE49-F238E27FC236}">
                <a16:creationId xmlns:a16="http://schemas.microsoft.com/office/drawing/2014/main" id="{A0608714-B346-A343-9720-17E679CC933B}"/>
              </a:ext>
            </a:extLst>
          </p:cNvPr>
          <p:cNvCxnSpPr/>
          <p:nvPr/>
        </p:nvCxnSpPr>
        <p:spPr>
          <a:xfrm flipV="1">
            <a:off x="1258732" y="985551"/>
            <a:ext cx="10369152" cy="67185"/>
          </a:xfrm>
          <a:prstGeom prst="line">
            <a:avLst/>
          </a:prstGeom>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B3F7BA64-BABB-124A-81F0-1BA7FF3B3825}"/>
              </a:ext>
            </a:extLst>
          </p:cNvPr>
          <p:cNvSpPr txBox="1"/>
          <p:nvPr/>
        </p:nvSpPr>
        <p:spPr>
          <a:xfrm>
            <a:off x="1280881" y="2040230"/>
            <a:ext cx="2100897" cy="3785652"/>
          </a:xfrm>
          <a:prstGeom prst="rect">
            <a:avLst/>
          </a:prstGeom>
          <a:noFill/>
        </p:spPr>
        <p:txBody>
          <a:bodyPr wrap="square" rtlCol="0">
            <a:spAutoFit/>
          </a:bodyPr>
          <a:lstStyle/>
          <a:p>
            <a:r>
              <a:rPr lang="en-US" sz="2400" dirty="0">
                <a:latin typeface="Agency FB" panose="020B0503020202020204" pitchFamily="34" charset="77"/>
              </a:rPr>
              <a:t>Number of installs are higher when the price of apps are lower.</a:t>
            </a:r>
          </a:p>
          <a:p>
            <a:endParaRPr lang="en-US" sz="2400" dirty="0">
              <a:latin typeface="Agency FB" panose="020B0503020202020204" pitchFamily="34" charset="77"/>
            </a:endParaRPr>
          </a:p>
          <a:p>
            <a:r>
              <a:rPr lang="en-US" sz="2400" dirty="0">
                <a:latin typeface="Agency FB" panose="020B0503020202020204" pitchFamily="34" charset="77"/>
              </a:rPr>
              <a:t>Most People would like to install free apps rather than paid ones.</a:t>
            </a:r>
          </a:p>
          <a:p>
            <a:endParaRPr lang="en-US" sz="2400" dirty="0">
              <a:latin typeface="Agency FB" panose="020B0503020202020204" pitchFamily="34" charset="77"/>
            </a:endParaRPr>
          </a:p>
        </p:txBody>
      </p:sp>
      <p:pic>
        <p:nvPicPr>
          <p:cNvPr id="7" name="Picture 6" descr="Chart&#10;&#10;Description automatically generated">
            <a:extLst>
              <a:ext uri="{FF2B5EF4-FFF2-40B4-BE49-F238E27FC236}">
                <a16:creationId xmlns:a16="http://schemas.microsoft.com/office/drawing/2014/main" id="{EDF1CB4B-1538-0041-96DD-C8AE80E2B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0196" y="1484784"/>
            <a:ext cx="7477688" cy="4896544"/>
          </a:xfrm>
          <a:prstGeom prst="rect">
            <a:avLst/>
          </a:prstGeom>
        </p:spPr>
      </p:pic>
    </p:spTree>
    <p:extLst>
      <p:ext uri="{BB962C8B-B14F-4D97-AF65-F5344CB8AC3E}">
        <p14:creationId xmlns:p14="http://schemas.microsoft.com/office/powerpoint/2010/main" val="237343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62DA7AE-3166-4640-89ED-64A2B782DB3B}"/>
              </a:ext>
            </a:extLst>
          </p:cNvPr>
          <p:cNvSpPr>
            <a:spLocks noGrp="1"/>
          </p:cNvSpPr>
          <p:nvPr>
            <p:ph sz="half" idx="1"/>
          </p:nvPr>
        </p:nvSpPr>
        <p:spPr>
          <a:xfrm>
            <a:off x="1125860" y="251002"/>
            <a:ext cx="4464496" cy="729726"/>
          </a:xfrm>
        </p:spPr>
        <p:txBody>
          <a:bodyPr>
            <a:normAutofit/>
          </a:bodyPr>
          <a:lstStyle/>
          <a:p>
            <a:pPr marL="0" indent="0">
              <a:buNone/>
            </a:pPr>
            <a:r>
              <a:rPr lang="en-IN" sz="3600" b="1" dirty="0">
                <a:latin typeface="Agency FB" panose="020B0503020202020204" pitchFamily="34" charset="77"/>
                <a:cs typeface="Calibri" panose="020F0502020204030204" pitchFamily="34" charset="0"/>
              </a:rPr>
              <a:t>Data Analysis</a:t>
            </a:r>
          </a:p>
        </p:txBody>
      </p:sp>
      <p:cxnSp>
        <p:nvCxnSpPr>
          <p:cNvPr id="6" name="Straight Connector 5">
            <a:extLst>
              <a:ext uri="{FF2B5EF4-FFF2-40B4-BE49-F238E27FC236}">
                <a16:creationId xmlns:a16="http://schemas.microsoft.com/office/drawing/2014/main" id="{A0608714-B346-A343-9720-17E679CC933B}"/>
              </a:ext>
            </a:extLst>
          </p:cNvPr>
          <p:cNvCxnSpPr/>
          <p:nvPr/>
        </p:nvCxnSpPr>
        <p:spPr>
          <a:xfrm flipV="1">
            <a:off x="1258732" y="985551"/>
            <a:ext cx="10369152" cy="67185"/>
          </a:xfrm>
          <a:prstGeom prst="line">
            <a:avLst/>
          </a:prstGeom>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B3F7BA64-BABB-124A-81F0-1BA7FF3B3825}"/>
              </a:ext>
            </a:extLst>
          </p:cNvPr>
          <p:cNvSpPr txBox="1"/>
          <p:nvPr/>
        </p:nvSpPr>
        <p:spPr>
          <a:xfrm>
            <a:off x="1258732" y="2274838"/>
            <a:ext cx="2100897" cy="2308324"/>
          </a:xfrm>
          <a:prstGeom prst="rect">
            <a:avLst/>
          </a:prstGeom>
          <a:noFill/>
        </p:spPr>
        <p:txBody>
          <a:bodyPr wrap="square" rtlCol="0">
            <a:spAutoFit/>
          </a:bodyPr>
          <a:lstStyle/>
          <a:p>
            <a:r>
              <a:rPr lang="en-US" sz="2400" dirty="0">
                <a:latin typeface="Agency FB" panose="020B0503020202020204" pitchFamily="34" charset="77"/>
              </a:rPr>
              <a:t>This Graph depicts that, the Number of Installs gradually decreases when the size of the app increases.</a:t>
            </a:r>
          </a:p>
        </p:txBody>
      </p:sp>
      <p:pic>
        <p:nvPicPr>
          <p:cNvPr id="3" name="Picture 2" descr="Chart&#10;&#10;Description automatically generated">
            <a:extLst>
              <a:ext uri="{FF2B5EF4-FFF2-40B4-BE49-F238E27FC236}">
                <a16:creationId xmlns:a16="http://schemas.microsoft.com/office/drawing/2014/main" id="{F88E9E00-7104-2941-AC50-F54FD762D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0197" y="1628800"/>
            <a:ext cx="7495350" cy="4608512"/>
          </a:xfrm>
          <a:prstGeom prst="rect">
            <a:avLst/>
          </a:prstGeom>
        </p:spPr>
      </p:pic>
    </p:spTree>
    <p:extLst>
      <p:ext uri="{BB962C8B-B14F-4D97-AF65-F5344CB8AC3E}">
        <p14:creationId xmlns:p14="http://schemas.microsoft.com/office/powerpoint/2010/main" val="9032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62DA7AE-3166-4640-89ED-64A2B782DB3B}"/>
              </a:ext>
            </a:extLst>
          </p:cNvPr>
          <p:cNvSpPr>
            <a:spLocks noGrp="1"/>
          </p:cNvSpPr>
          <p:nvPr>
            <p:ph sz="half" idx="1"/>
          </p:nvPr>
        </p:nvSpPr>
        <p:spPr>
          <a:xfrm>
            <a:off x="1125860" y="116632"/>
            <a:ext cx="4464496" cy="729726"/>
          </a:xfrm>
        </p:spPr>
        <p:txBody>
          <a:bodyPr>
            <a:normAutofit/>
          </a:bodyPr>
          <a:lstStyle/>
          <a:p>
            <a:pPr marL="0" indent="0">
              <a:buNone/>
            </a:pPr>
            <a:r>
              <a:rPr lang="en-IN" sz="3600" b="1" dirty="0">
                <a:latin typeface="Agency FB" panose="020B0503020202020204" pitchFamily="34" charset="77"/>
                <a:cs typeface="Calibri" panose="020F0502020204030204" pitchFamily="34" charset="0"/>
              </a:rPr>
              <a:t>Dashboard</a:t>
            </a:r>
          </a:p>
        </p:txBody>
      </p:sp>
      <p:cxnSp>
        <p:nvCxnSpPr>
          <p:cNvPr id="6" name="Straight Connector 5">
            <a:extLst>
              <a:ext uri="{FF2B5EF4-FFF2-40B4-BE49-F238E27FC236}">
                <a16:creationId xmlns:a16="http://schemas.microsoft.com/office/drawing/2014/main" id="{A0608714-B346-A343-9720-17E679CC933B}"/>
              </a:ext>
            </a:extLst>
          </p:cNvPr>
          <p:cNvCxnSpPr/>
          <p:nvPr/>
        </p:nvCxnSpPr>
        <p:spPr>
          <a:xfrm flipV="1">
            <a:off x="1258732" y="764704"/>
            <a:ext cx="10369152" cy="67185"/>
          </a:xfrm>
          <a:prstGeom prst="line">
            <a:avLst/>
          </a:prstGeom>
          <a:ln/>
        </p:spPr>
        <p:style>
          <a:lnRef idx="2">
            <a:schemeClr val="dk1"/>
          </a:lnRef>
          <a:fillRef idx="0">
            <a:schemeClr val="dk1"/>
          </a:fillRef>
          <a:effectRef idx="1">
            <a:schemeClr val="dk1"/>
          </a:effectRef>
          <a:fontRef idx="minor">
            <a:schemeClr val="tx1"/>
          </a:fontRef>
        </p:style>
      </p:cxnSp>
      <p:pic>
        <p:nvPicPr>
          <p:cNvPr id="4" name="Picture 3" descr="Chart&#10;&#10;Description automatically generated">
            <a:extLst>
              <a:ext uri="{FF2B5EF4-FFF2-40B4-BE49-F238E27FC236}">
                <a16:creationId xmlns:a16="http://schemas.microsoft.com/office/drawing/2014/main" id="{C06F9F88-3F4C-FC41-A1E7-C90805DD4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732" y="1006960"/>
            <a:ext cx="10369152" cy="5544433"/>
          </a:xfrm>
          <a:prstGeom prst="rect">
            <a:avLst/>
          </a:prstGeom>
        </p:spPr>
      </p:pic>
    </p:spTree>
    <p:extLst>
      <p:ext uri="{BB962C8B-B14F-4D97-AF65-F5344CB8AC3E}">
        <p14:creationId xmlns:p14="http://schemas.microsoft.com/office/powerpoint/2010/main" val="429088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62DA7AE-3166-4640-89ED-64A2B782DB3B}"/>
              </a:ext>
            </a:extLst>
          </p:cNvPr>
          <p:cNvSpPr>
            <a:spLocks noGrp="1"/>
          </p:cNvSpPr>
          <p:nvPr>
            <p:ph sz="half" idx="1"/>
          </p:nvPr>
        </p:nvSpPr>
        <p:spPr>
          <a:xfrm>
            <a:off x="1125860" y="260648"/>
            <a:ext cx="4464496" cy="729726"/>
          </a:xfrm>
        </p:spPr>
        <p:txBody>
          <a:bodyPr>
            <a:normAutofit/>
          </a:bodyPr>
          <a:lstStyle/>
          <a:p>
            <a:pPr marL="0" indent="0">
              <a:buNone/>
            </a:pPr>
            <a:r>
              <a:rPr lang="en-IN" sz="3600" b="1" dirty="0">
                <a:latin typeface="Agency FB" panose="020B0503020202020204" pitchFamily="34" charset="77"/>
                <a:cs typeface="Calibri" panose="020F0502020204030204" pitchFamily="34" charset="0"/>
              </a:rPr>
              <a:t>Conclusion</a:t>
            </a:r>
          </a:p>
        </p:txBody>
      </p:sp>
      <p:cxnSp>
        <p:nvCxnSpPr>
          <p:cNvPr id="6" name="Straight Connector 5">
            <a:extLst>
              <a:ext uri="{FF2B5EF4-FFF2-40B4-BE49-F238E27FC236}">
                <a16:creationId xmlns:a16="http://schemas.microsoft.com/office/drawing/2014/main" id="{A0608714-B346-A343-9720-17E679CC933B}"/>
              </a:ext>
            </a:extLst>
          </p:cNvPr>
          <p:cNvCxnSpPr/>
          <p:nvPr/>
        </p:nvCxnSpPr>
        <p:spPr>
          <a:xfrm flipV="1">
            <a:off x="1258732" y="985551"/>
            <a:ext cx="10369152" cy="67185"/>
          </a:xfrm>
          <a:prstGeom prst="line">
            <a:avLst/>
          </a:prstGeom>
          <a:ln/>
        </p:spPr>
        <p:style>
          <a:lnRef idx="2">
            <a:schemeClr val="dk1"/>
          </a:lnRef>
          <a:fillRef idx="0">
            <a:schemeClr val="dk1"/>
          </a:fillRef>
          <a:effectRef idx="1">
            <a:schemeClr val="dk1"/>
          </a:effectRef>
          <a:fontRef idx="minor">
            <a:schemeClr val="tx1"/>
          </a:fontRef>
        </p:style>
      </p:cxnSp>
      <p:sp>
        <p:nvSpPr>
          <p:cNvPr id="2" name="Rectangle 1">
            <a:extLst>
              <a:ext uri="{FF2B5EF4-FFF2-40B4-BE49-F238E27FC236}">
                <a16:creationId xmlns:a16="http://schemas.microsoft.com/office/drawing/2014/main" id="{76D27235-E459-EC4F-A695-FBC10555378A}"/>
              </a:ext>
            </a:extLst>
          </p:cNvPr>
          <p:cNvSpPr/>
          <p:nvPr/>
        </p:nvSpPr>
        <p:spPr>
          <a:xfrm>
            <a:off x="1125860" y="1553132"/>
            <a:ext cx="7726933" cy="3539430"/>
          </a:xfrm>
          <a:prstGeom prst="rect">
            <a:avLst/>
          </a:prstGeom>
        </p:spPr>
        <p:txBody>
          <a:bodyPr wrap="square">
            <a:spAutoFit/>
          </a:bodyPr>
          <a:lstStyle/>
          <a:p>
            <a:r>
              <a:rPr lang="en-US" sz="3200" dirty="0">
                <a:latin typeface="Agency FB" panose="020B0503020202020204" pitchFamily="34" charset="77"/>
                <a:cs typeface="Calibri" panose="020F0502020204030204" pitchFamily="34" charset="0"/>
              </a:rPr>
              <a:t>After performing all this analysis, we can clearly say that most people are looking for free Tools, Casual, Action, Arcade and Productivity apps. </a:t>
            </a:r>
          </a:p>
          <a:p>
            <a:endParaRPr lang="en-US" sz="3200" dirty="0">
              <a:latin typeface="Agency FB" panose="020B0503020202020204" pitchFamily="34" charset="77"/>
              <a:cs typeface="Calibri" panose="020F0502020204030204" pitchFamily="34" charset="0"/>
            </a:endParaRPr>
          </a:p>
          <a:p>
            <a:r>
              <a:rPr lang="en-US" sz="3200" dirty="0">
                <a:latin typeface="Agency FB" panose="020B0503020202020204" pitchFamily="34" charset="77"/>
                <a:cs typeface="Calibri" panose="020F0502020204030204" pitchFamily="34" charset="0"/>
              </a:rPr>
              <a:t>So, It’s better to build an app of this kind for any App Developer and Organization because this type of apps will have more installs on Google Play-store.</a:t>
            </a:r>
          </a:p>
        </p:txBody>
      </p:sp>
    </p:spTree>
    <p:extLst>
      <p:ext uri="{BB962C8B-B14F-4D97-AF65-F5344CB8AC3E}">
        <p14:creationId xmlns:p14="http://schemas.microsoft.com/office/powerpoint/2010/main" val="415277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62DA7AE-3166-4640-89ED-64A2B782DB3B}"/>
              </a:ext>
            </a:extLst>
          </p:cNvPr>
          <p:cNvSpPr>
            <a:spLocks noGrp="1"/>
          </p:cNvSpPr>
          <p:nvPr>
            <p:ph sz="half" idx="1"/>
          </p:nvPr>
        </p:nvSpPr>
        <p:spPr>
          <a:xfrm>
            <a:off x="1125860" y="260648"/>
            <a:ext cx="4968552" cy="729726"/>
          </a:xfrm>
        </p:spPr>
        <p:txBody>
          <a:bodyPr>
            <a:normAutofit/>
          </a:bodyPr>
          <a:lstStyle/>
          <a:p>
            <a:pPr marL="0" indent="0">
              <a:buNone/>
            </a:pPr>
            <a:r>
              <a:rPr lang="en-IN" sz="3600" b="1" dirty="0">
                <a:latin typeface="Agency FB" panose="020B0503020202020204" pitchFamily="34" charset="77"/>
                <a:cs typeface="Calibri" panose="020F0502020204030204" pitchFamily="34" charset="0"/>
              </a:rPr>
              <a:t>Links of Project and Tableau</a:t>
            </a:r>
          </a:p>
        </p:txBody>
      </p:sp>
      <p:cxnSp>
        <p:nvCxnSpPr>
          <p:cNvPr id="6" name="Straight Connector 5">
            <a:extLst>
              <a:ext uri="{FF2B5EF4-FFF2-40B4-BE49-F238E27FC236}">
                <a16:creationId xmlns:a16="http://schemas.microsoft.com/office/drawing/2014/main" id="{A0608714-B346-A343-9720-17E679CC933B}"/>
              </a:ext>
            </a:extLst>
          </p:cNvPr>
          <p:cNvCxnSpPr/>
          <p:nvPr/>
        </p:nvCxnSpPr>
        <p:spPr>
          <a:xfrm flipV="1">
            <a:off x="1258732" y="985551"/>
            <a:ext cx="10369152" cy="67185"/>
          </a:xfrm>
          <a:prstGeom prst="line">
            <a:avLst/>
          </a:prstGeom>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DA8120FB-F432-8F47-93DB-9CB7BB0C0562}"/>
              </a:ext>
            </a:extLst>
          </p:cNvPr>
          <p:cNvSpPr txBox="1"/>
          <p:nvPr/>
        </p:nvSpPr>
        <p:spPr>
          <a:xfrm>
            <a:off x="1258732" y="1781265"/>
            <a:ext cx="2872902" cy="523220"/>
          </a:xfrm>
          <a:prstGeom prst="rect">
            <a:avLst/>
          </a:prstGeom>
          <a:noFill/>
        </p:spPr>
        <p:txBody>
          <a:bodyPr wrap="none" rtlCol="0">
            <a:spAutoFit/>
          </a:bodyPr>
          <a:lstStyle/>
          <a:p>
            <a:r>
              <a:rPr lang="en-US" sz="2800" dirty="0">
                <a:latin typeface="Agency FB" panose="020B0503020202020204" pitchFamily="34" charset="77"/>
              </a:rPr>
              <a:t>GitHub Link for Project :</a:t>
            </a:r>
          </a:p>
        </p:txBody>
      </p:sp>
      <p:sp>
        <p:nvSpPr>
          <p:cNvPr id="4" name="Rectangle 3">
            <a:extLst>
              <a:ext uri="{FF2B5EF4-FFF2-40B4-BE49-F238E27FC236}">
                <a16:creationId xmlns:a16="http://schemas.microsoft.com/office/drawing/2014/main" id="{7090DC05-D379-5144-8C10-B523EF5DF129}"/>
              </a:ext>
            </a:extLst>
          </p:cNvPr>
          <p:cNvSpPr/>
          <p:nvPr/>
        </p:nvSpPr>
        <p:spPr>
          <a:xfrm>
            <a:off x="2695183" y="2571349"/>
            <a:ext cx="5976664" cy="461665"/>
          </a:xfrm>
          <a:prstGeom prst="rect">
            <a:avLst/>
          </a:prstGeom>
        </p:spPr>
        <p:txBody>
          <a:bodyPr wrap="square">
            <a:spAutoFit/>
          </a:bodyPr>
          <a:lstStyle/>
          <a:p>
            <a:r>
              <a:rPr lang="en-US" sz="2400" dirty="0">
                <a:latin typeface="Agency FB" panose="020B0503020202020204" pitchFamily="34" charset="77"/>
                <a:cs typeface="Calibri" panose="020F0502020204030204" pitchFamily="34" charset="0"/>
                <a:hlinkClick r:id="rId2"/>
              </a:rPr>
              <a:t>https://github.com/Vishal26199/Google-Playstore</a:t>
            </a:r>
            <a:endParaRPr lang="en-US" sz="2400" dirty="0">
              <a:latin typeface="Agency FB" panose="020B0503020202020204" pitchFamily="34" charset="77"/>
              <a:cs typeface="Calibri" panose="020F0502020204030204" pitchFamily="34" charset="0"/>
            </a:endParaRPr>
          </a:p>
        </p:txBody>
      </p:sp>
      <p:sp>
        <p:nvSpPr>
          <p:cNvPr id="7" name="TextBox 6">
            <a:extLst>
              <a:ext uri="{FF2B5EF4-FFF2-40B4-BE49-F238E27FC236}">
                <a16:creationId xmlns:a16="http://schemas.microsoft.com/office/drawing/2014/main" id="{A273CB69-8B9A-0C43-BF95-A72501FE12D7}"/>
              </a:ext>
            </a:extLst>
          </p:cNvPr>
          <p:cNvSpPr txBox="1"/>
          <p:nvPr/>
        </p:nvSpPr>
        <p:spPr>
          <a:xfrm>
            <a:off x="1258732" y="3561488"/>
            <a:ext cx="3962944" cy="523220"/>
          </a:xfrm>
          <a:prstGeom prst="rect">
            <a:avLst/>
          </a:prstGeom>
          <a:noFill/>
        </p:spPr>
        <p:txBody>
          <a:bodyPr wrap="none" rtlCol="0">
            <a:spAutoFit/>
          </a:bodyPr>
          <a:lstStyle/>
          <a:p>
            <a:r>
              <a:rPr lang="en-US" sz="2800" dirty="0">
                <a:latin typeface="Agency FB" panose="020B0503020202020204" pitchFamily="34" charset="77"/>
              </a:rPr>
              <a:t>Tableau Public link of Dashboard :</a:t>
            </a:r>
          </a:p>
        </p:txBody>
      </p:sp>
      <p:sp>
        <p:nvSpPr>
          <p:cNvPr id="5" name="TextBox 4">
            <a:extLst>
              <a:ext uri="{FF2B5EF4-FFF2-40B4-BE49-F238E27FC236}">
                <a16:creationId xmlns:a16="http://schemas.microsoft.com/office/drawing/2014/main" id="{0EB250DF-3DEE-F042-9522-270209CD032F}"/>
              </a:ext>
            </a:extLst>
          </p:cNvPr>
          <p:cNvSpPr txBox="1"/>
          <p:nvPr/>
        </p:nvSpPr>
        <p:spPr>
          <a:xfrm>
            <a:off x="2695182" y="4418381"/>
            <a:ext cx="8511798" cy="830997"/>
          </a:xfrm>
          <a:prstGeom prst="rect">
            <a:avLst/>
          </a:prstGeom>
          <a:noFill/>
        </p:spPr>
        <p:txBody>
          <a:bodyPr wrap="square" rtlCol="0">
            <a:spAutoFit/>
          </a:bodyPr>
          <a:lstStyle/>
          <a:p>
            <a:r>
              <a:rPr lang="en-CA" sz="2400" dirty="0">
                <a:latin typeface="Agency FB" panose="020B0503020202020204" pitchFamily="34" charset="77"/>
                <a:hlinkClick r:id="rId3"/>
              </a:rPr>
              <a:t>https://prod-useast-b.online.tableau.com/#/site/vishalpatel/workbooks/81123?:origin=card_share_link</a:t>
            </a:r>
            <a:endParaRPr lang="en-US" sz="2400" dirty="0">
              <a:latin typeface="Agency FB" panose="020B0503020202020204" pitchFamily="34" charset="77"/>
            </a:endParaRPr>
          </a:p>
        </p:txBody>
      </p:sp>
    </p:spTree>
    <p:extLst>
      <p:ext uri="{BB962C8B-B14F-4D97-AF65-F5344CB8AC3E}">
        <p14:creationId xmlns:p14="http://schemas.microsoft.com/office/powerpoint/2010/main" val="248848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62DA7AE-3166-4640-89ED-64A2B782DB3B}"/>
              </a:ext>
            </a:extLst>
          </p:cNvPr>
          <p:cNvSpPr>
            <a:spLocks noGrp="1"/>
          </p:cNvSpPr>
          <p:nvPr>
            <p:ph sz="half" idx="1"/>
          </p:nvPr>
        </p:nvSpPr>
        <p:spPr>
          <a:xfrm>
            <a:off x="1125860" y="260648"/>
            <a:ext cx="4464496" cy="729726"/>
          </a:xfrm>
        </p:spPr>
        <p:txBody>
          <a:bodyPr>
            <a:normAutofit/>
          </a:bodyPr>
          <a:lstStyle/>
          <a:p>
            <a:pPr marL="0" indent="0">
              <a:buNone/>
            </a:pPr>
            <a:r>
              <a:rPr lang="en-IN" sz="3600" b="1" dirty="0">
                <a:latin typeface="Agency FB" panose="020B0503020202020204" pitchFamily="34" charset="77"/>
                <a:cs typeface="Calibri" panose="020F0502020204030204" pitchFamily="34" charset="0"/>
              </a:rPr>
              <a:t>About Team</a:t>
            </a:r>
          </a:p>
        </p:txBody>
      </p:sp>
      <p:cxnSp>
        <p:nvCxnSpPr>
          <p:cNvPr id="6" name="Straight Connector 5">
            <a:extLst>
              <a:ext uri="{FF2B5EF4-FFF2-40B4-BE49-F238E27FC236}">
                <a16:creationId xmlns:a16="http://schemas.microsoft.com/office/drawing/2014/main" id="{A0608714-B346-A343-9720-17E679CC933B}"/>
              </a:ext>
            </a:extLst>
          </p:cNvPr>
          <p:cNvCxnSpPr/>
          <p:nvPr/>
        </p:nvCxnSpPr>
        <p:spPr>
          <a:xfrm flipV="1">
            <a:off x="1258732" y="985551"/>
            <a:ext cx="10369152" cy="67185"/>
          </a:xfrm>
          <a:prstGeom prst="line">
            <a:avLst/>
          </a:prstGeom>
          <a:ln/>
        </p:spPr>
        <p:style>
          <a:lnRef idx="2">
            <a:schemeClr val="dk1"/>
          </a:lnRef>
          <a:fillRef idx="0">
            <a:schemeClr val="dk1"/>
          </a:fillRef>
          <a:effectRef idx="1">
            <a:schemeClr val="dk1"/>
          </a:effectRef>
          <a:fontRef idx="minor">
            <a:schemeClr val="tx1"/>
          </a:fontRef>
        </p:style>
      </p:cxnSp>
      <p:grpSp>
        <p:nvGrpSpPr>
          <p:cNvPr id="5" name="Group 4">
            <a:extLst>
              <a:ext uri="{FF2B5EF4-FFF2-40B4-BE49-F238E27FC236}">
                <a16:creationId xmlns:a16="http://schemas.microsoft.com/office/drawing/2014/main" id="{901F2B25-1707-F347-BFC0-E7AD051BEBCD}"/>
              </a:ext>
            </a:extLst>
          </p:cNvPr>
          <p:cNvGrpSpPr/>
          <p:nvPr/>
        </p:nvGrpSpPr>
        <p:grpSpPr>
          <a:xfrm>
            <a:off x="1258732" y="1916832"/>
            <a:ext cx="3794760" cy="603504"/>
            <a:chOff x="813816" y="2221992"/>
            <a:chExt cx="3794760" cy="603504"/>
          </a:xfrm>
        </p:grpSpPr>
        <p:sp>
          <p:nvSpPr>
            <p:cNvPr id="8" name="Rectangle 7">
              <a:extLst>
                <a:ext uri="{FF2B5EF4-FFF2-40B4-BE49-F238E27FC236}">
                  <a16:creationId xmlns:a16="http://schemas.microsoft.com/office/drawing/2014/main" id="{0F5AD711-7BD8-C047-86FF-995AEBAF660B}"/>
                </a:ext>
              </a:extLst>
            </p:cNvPr>
            <p:cNvSpPr/>
            <p:nvPr/>
          </p:nvSpPr>
          <p:spPr>
            <a:xfrm>
              <a:off x="813816" y="2221992"/>
              <a:ext cx="3794760" cy="60350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4EBF830-1D75-CC4A-87E5-F3BAE99DB8E5}"/>
                </a:ext>
              </a:extLst>
            </p:cNvPr>
            <p:cNvSpPr txBox="1"/>
            <p:nvPr/>
          </p:nvSpPr>
          <p:spPr>
            <a:xfrm>
              <a:off x="969264" y="2331720"/>
              <a:ext cx="184731" cy="369332"/>
            </a:xfrm>
            <a:prstGeom prst="rect">
              <a:avLst/>
            </a:prstGeom>
            <a:noFill/>
            <a:ln>
              <a:noFill/>
            </a:ln>
          </p:spPr>
          <p:txBody>
            <a:bodyPr wrap="none" rtlCol="0">
              <a:spAutoFit/>
            </a:bodyPr>
            <a:lstStyle/>
            <a:p>
              <a:endParaRPr lang="en-IN" dirty="0"/>
            </a:p>
          </p:txBody>
        </p:sp>
      </p:grpSp>
      <p:sp>
        <p:nvSpPr>
          <p:cNvPr id="3" name="TextBox 2">
            <a:extLst>
              <a:ext uri="{FF2B5EF4-FFF2-40B4-BE49-F238E27FC236}">
                <a16:creationId xmlns:a16="http://schemas.microsoft.com/office/drawing/2014/main" id="{FC14A002-034D-E447-9ADD-4BB78296A9FA}"/>
              </a:ext>
            </a:extLst>
          </p:cNvPr>
          <p:cNvSpPr txBox="1"/>
          <p:nvPr/>
        </p:nvSpPr>
        <p:spPr>
          <a:xfrm>
            <a:off x="2397963" y="1974499"/>
            <a:ext cx="1494320" cy="523220"/>
          </a:xfrm>
          <a:prstGeom prst="rect">
            <a:avLst/>
          </a:prstGeom>
          <a:noFill/>
        </p:spPr>
        <p:txBody>
          <a:bodyPr wrap="none" rtlCol="0">
            <a:spAutoFit/>
          </a:bodyPr>
          <a:lstStyle/>
          <a:p>
            <a:r>
              <a:rPr lang="en-US" sz="2800" dirty="0">
                <a:latin typeface="Agency FB" panose="020B0503020202020204" pitchFamily="34" charset="77"/>
              </a:rPr>
              <a:t>Vishal Patel</a:t>
            </a:r>
          </a:p>
        </p:txBody>
      </p:sp>
      <p:grpSp>
        <p:nvGrpSpPr>
          <p:cNvPr id="23" name="Group 22">
            <a:extLst>
              <a:ext uri="{FF2B5EF4-FFF2-40B4-BE49-F238E27FC236}">
                <a16:creationId xmlns:a16="http://schemas.microsoft.com/office/drawing/2014/main" id="{7630E6B2-01AE-314E-8BB6-F6AAF65213E7}"/>
              </a:ext>
            </a:extLst>
          </p:cNvPr>
          <p:cNvGrpSpPr/>
          <p:nvPr/>
        </p:nvGrpSpPr>
        <p:grpSpPr>
          <a:xfrm>
            <a:off x="1258732" y="3127248"/>
            <a:ext cx="3794760" cy="603504"/>
            <a:chOff x="813816" y="2221992"/>
            <a:chExt cx="3794760" cy="603504"/>
          </a:xfrm>
        </p:grpSpPr>
        <p:sp>
          <p:nvSpPr>
            <p:cNvPr id="24" name="Rectangle 23">
              <a:extLst>
                <a:ext uri="{FF2B5EF4-FFF2-40B4-BE49-F238E27FC236}">
                  <a16:creationId xmlns:a16="http://schemas.microsoft.com/office/drawing/2014/main" id="{3B5E3EA8-5FA4-5D4F-83E2-FBB04E5228FD}"/>
                </a:ext>
              </a:extLst>
            </p:cNvPr>
            <p:cNvSpPr/>
            <p:nvPr/>
          </p:nvSpPr>
          <p:spPr>
            <a:xfrm>
              <a:off x="813816" y="2221992"/>
              <a:ext cx="3794760" cy="60350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D696C72-A4B9-E246-B17F-036621C67EED}"/>
                </a:ext>
              </a:extLst>
            </p:cNvPr>
            <p:cNvSpPr txBox="1"/>
            <p:nvPr/>
          </p:nvSpPr>
          <p:spPr>
            <a:xfrm>
              <a:off x="969264" y="2331720"/>
              <a:ext cx="184731" cy="369332"/>
            </a:xfrm>
            <a:prstGeom prst="rect">
              <a:avLst/>
            </a:prstGeom>
            <a:noFill/>
            <a:ln>
              <a:noFill/>
            </a:ln>
          </p:spPr>
          <p:txBody>
            <a:bodyPr wrap="none" rtlCol="0">
              <a:spAutoFit/>
            </a:bodyPr>
            <a:lstStyle/>
            <a:p>
              <a:endParaRPr lang="en-IN" dirty="0"/>
            </a:p>
          </p:txBody>
        </p:sp>
      </p:grpSp>
      <p:sp>
        <p:nvSpPr>
          <p:cNvPr id="26" name="TextBox 25">
            <a:extLst>
              <a:ext uri="{FF2B5EF4-FFF2-40B4-BE49-F238E27FC236}">
                <a16:creationId xmlns:a16="http://schemas.microsoft.com/office/drawing/2014/main" id="{3739B4FA-E39A-C64D-8019-7CFAAB7CC5A3}"/>
              </a:ext>
            </a:extLst>
          </p:cNvPr>
          <p:cNvSpPr txBox="1"/>
          <p:nvPr/>
        </p:nvSpPr>
        <p:spPr>
          <a:xfrm>
            <a:off x="2142285" y="3127248"/>
            <a:ext cx="2005677" cy="523220"/>
          </a:xfrm>
          <a:prstGeom prst="rect">
            <a:avLst/>
          </a:prstGeom>
          <a:noFill/>
        </p:spPr>
        <p:txBody>
          <a:bodyPr wrap="none" rtlCol="0">
            <a:spAutoFit/>
          </a:bodyPr>
          <a:lstStyle/>
          <a:p>
            <a:r>
              <a:rPr lang="en-CA" sz="2800" dirty="0">
                <a:latin typeface="Agency FB" panose="020B0503020202020204" pitchFamily="34" charset="77"/>
              </a:rPr>
              <a:t>Jaimin Babariya</a:t>
            </a:r>
            <a:endParaRPr lang="en-US" sz="2800" dirty="0">
              <a:latin typeface="Agency FB" panose="020B0503020202020204" pitchFamily="34" charset="77"/>
            </a:endParaRPr>
          </a:p>
        </p:txBody>
      </p:sp>
      <p:grpSp>
        <p:nvGrpSpPr>
          <p:cNvPr id="27" name="Group 26">
            <a:extLst>
              <a:ext uri="{FF2B5EF4-FFF2-40B4-BE49-F238E27FC236}">
                <a16:creationId xmlns:a16="http://schemas.microsoft.com/office/drawing/2014/main" id="{86EC69ED-D938-4D46-8FC4-BB182BCC35B4}"/>
              </a:ext>
            </a:extLst>
          </p:cNvPr>
          <p:cNvGrpSpPr/>
          <p:nvPr/>
        </p:nvGrpSpPr>
        <p:grpSpPr>
          <a:xfrm>
            <a:off x="1258732" y="4337664"/>
            <a:ext cx="3794760" cy="603504"/>
            <a:chOff x="813816" y="2221992"/>
            <a:chExt cx="3794760" cy="603504"/>
          </a:xfrm>
        </p:grpSpPr>
        <p:sp>
          <p:nvSpPr>
            <p:cNvPr id="28" name="Rectangle 27">
              <a:extLst>
                <a:ext uri="{FF2B5EF4-FFF2-40B4-BE49-F238E27FC236}">
                  <a16:creationId xmlns:a16="http://schemas.microsoft.com/office/drawing/2014/main" id="{ADC8DFB0-4A74-CA40-A68A-E5BE7C79F3EB}"/>
                </a:ext>
              </a:extLst>
            </p:cNvPr>
            <p:cNvSpPr/>
            <p:nvPr/>
          </p:nvSpPr>
          <p:spPr>
            <a:xfrm>
              <a:off x="813816" y="2221992"/>
              <a:ext cx="3794760" cy="60350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F19C60EE-C9B6-E04E-82DC-DC02EE61CD6B}"/>
                </a:ext>
              </a:extLst>
            </p:cNvPr>
            <p:cNvSpPr txBox="1"/>
            <p:nvPr/>
          </p:nvSpPr>
          <p:spPr>
            <a:xfrm>
              <a:off x="969264" y="2331720"/>
              <a:ext cx="184731" cy="369332"/>
            </a:xfrm>
            <a:prstGeom prst="rect">
              <a:avLst/>
            </a:prstGeom>
            <a:noFill/>
            <a:ln>
              <a:noFill/>
            </a:ln>
          </p:spPr>
          <p:txBody>
            <a:bodyPr wrap="none" rtlCol="0">
              <a:spAutoFit/>
            </a:bodyPr>
            <a:lstStyle/>
            <a:p>
              <a:endParaRPr lang="en-IN" dirty="0"/>
            </a:p>
          </p:txBody>
        </p:sp>
      </p:grpSp>
      <p:sp>
        <p:nvSpPr>
          <p:cNvPr id="30" name="TextBox 29">
            <a:extLst>
              <a:ext uri="{FF2B5EF4-FFF2-40B4-BE49-F238E27FC236}">
                <a16:creationId xmlns:a16="http://schemas.microsoft.com/office/drawing/2014/main" id="{5B3748F7-68D5-614A-9CC9-A236017BC28D}"/>
              </a:ext>
            </a:extLst>
          </p:cNvPr>
          <p:cNvSpPr txBox="1"/>
          <p:nvPr/>
        </p:nvSpPr>
        <p:spPr>
          <a:xfrm>
            <a:off x="2248884" y="4377806"/>
            <a:ext cx="1792478" cy="523220"/>
          </a:xfrm>
          <a:prstGeom prst="rect">
            <a:avLst/>
          </a:prstGeom>
          <a:noFill/>
        </p:spPr>
        <p:txBody>
          <a:bodyPr wrap="none" rtlCol="0">
            <a:spAutoFit/>
          </a:bodyPr>
          <a:lstStyle/>
          <a:p>
            <a:r>
              <a:rPr lang="en-CA" sz="2800" dirty="0">
                <a:latin typeface="Agency FB" panose="020B0503020202020204" pitchFamily="34" charset="77"/>
              </a:rPr>
              <a:t>Sonam Thakur</a:t>
            </a:r>
            <a:endParaRPr lang="en-US" sz="2800" dirty="0">
              <a:latin typeface="Agency FB" panose="020B0503020202020204" pitchFamily="34" charset="77"/>
            </a:endParaRPr>
          </a:p>
        </p:txBody>
      </p:sp>
      <p:grpSp>
        <p:nvGrpSpPr>
          <p:cNvPr id="31" name="Group 30">
            <a:extLst>
              <a:ext uri="{FF2B5EF4-FFF2-40B4-BE49-F238E27FC236}">
                <a16:creationId xmlns:a16="http://schemas.microsoft.com/office/drawing/2014/main" id="{9D3F256E-8D3C-4F4D-BC3E-32AE9BE5134B}"/>
              </a:ext>
            </a:extLst>
          </p:cNvPr>
          <p:cNvGrpSpPr/>
          <p:nvPr/>
        </p:nvGrpSpPr>
        <p:grpSpPr>
          <a:xfrm>
            <a:off x="1258732" y="5570697"/>
            <a:ext cx="3794760" cy="603504"/>
            <a:chOff x="813816" y="2221992"/>
            <a:chExt cx="3794760" cy="603504"/>
          </a:xfrm>
        </p:grpSpPr>
        <p:sp>
          <p:nvSpPr>
            <p:cNvPr id="32" name="Rectangle 31">
              <a:extLst>
                <a:ext uri="{FF2B5EF4-FFF2-40B4-BE49-F238E27FC236}">
                  <a16:creationId xmlns:a16="http://schemas.microsoft.com/office/drawing/2014/main" id="{DAA1DCC4-3D7E-6D43-B811-6E1020D2B0AE}"/>
                </a:ext>
              </a:extLst>
            </p:cNvPr>
            <p:cNvSpPr/>
            <p:nvPr/>
          </p:nvSpPr>
          <p:spPr>
            <a:xfrm>
              <a:off x="813816" y="2221992"/>
              <a:ext cx="3794760" cy="60350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4F532C02-F7AD-6949-BCC5-20FF93277146}"/>
                </a:ext>
              </a:extLst>
            </p:cNvPr>
            <p:cNvSpPr txBox="1"/>
            <p:nvPr/>
          </p:nvSpPr>
          <p:spPr>
            <a:xfrm>
              <a:off x="969264" y="2331720"/>
              <a:ext cx="184731" cy="369332"/>
            </a:xfrm>
            <a:prstGeom prst="rect">
              <a:avLst/>
            </a:prstGeom>
            <a:noFill/>
            <a:ln>
              <a:noFill/>
            </a:ln>
          </p:spPr>
          <p:txBody>
            <a:bodyPr wrap="none" rtlCol="0">
              <a:spAutoFit/>
            </a:bodyPr>
            <a:lstStyle/>
            <a:p>
              <a:endParaRPr lang="en-IN" dirty="0"/>
            </a:p>
          </p:txBody>
        </p:sp>
      </p:grpSp>
      <p:sp>
        <p:nvSpPr>
          <p:cNvPr id="34" name="TextBox 33">
            <a:extLst>
              <a:ext uri="{FF2B5EF4-FFF2-40B4-BE49-F238E27FC236}">
                <a16:creationId xmlns:a16="http://schemas.microsoft.com/office/drawing/2014/main" id="{0E12FC4B-B35F-3E4E-8D52-60DAA48E826A}"/>
              </a:ext>
            </a:extLst>
          </p:cNvPr>
          <p:cNvSpPr txBox="1"/>
          <p:nvPr/>
        </p:nvSpPr>
        <p:spPr>
          <a:xfrm>
            <a:off x="2235026" y="5603481"/>
            <a:ext cx="1842171" cy="523220"/>
          </a:xfrm>
          <a:prstGeom prst="rect">
            <a:avLst/>
          </a:prstGeom>
          <a:noFill/>
        </p:spPr>
        <p:txBody>
          <a:bodyPr wrap="none" rtlCol="0">
            <a:spAutoFit/>
          </a:bodyPr>
          <a:lstStyle/>
          <a:p>
            <a:r>
              <a:rPr lang="en-CA" sz="2800" dirty="0">
                <a:latin typeface="Agency FB" panose="020B0503020202020204" pitchFamily="34" charset="77"/>
              </a:rPr>
              <a:t>Devanshi Patel</a:t>
            </a:r>
            <a:endParaRPr lang="en-US" sz="2800" dirty="0">
              <a:latin typeface="Agency FB" panose="020B0503020202020204" pitchFamily="34" charset="77"/>
            </a:endParaRPr>
          </a:p>
        </p:txBody>
      </p:sp>
    </p:spTree>
    <p:extLst>
      <p:ext uri="{BB962C8B-B14F-4D97-AF65-F5344CB8AC3E}">
        <p14:creationId xmlns:p14="http://schemas.microsoft.com/office/powerpoint/2010/main" val="186497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F14A9E78-3B90-4E3F-A572-E993C07B64F6}"/>
              </a:ext>
            </a:extLst>
          </p:cNvPr>
          <p:cNvSpPr>
            <a:spLocks noGrp="1"/>
          </p:cNvSpPr>
          <p:nvPr>
            <p:ph sz="half" idx="1"/>
          </p:nvPr>
        </p:nvSpPr>
        <p:spPr>
          <a:xfrm>
            <a:off x="1269876" y="0"/>
            <a:ext cx="10918948" cy="1052736"/>
          </a:xfrm>
        </p:spPr>
        <p:txBody>
          <a:bodyPr>
            <a:normAutofit fontScale="92500" lnSpcReduction="10000"/>
          </a:bodyPr>
          <a:lstStyle/>
          <a:p>
            <a:pPr marL="0" indent="0" algn="ctr">
              <a:buNone/>
            </a:pPr>
            <a:endParaRPr lang="en-US" dirty="0"/>
          </a:p>
          <a:p>
            <a:pPr marL="0" indent="0">
              <a:buNone/>
            </a:pPr>
            <a:r>
              <a:rPr lang="en-US" sz="4600" b="1" dirty="0">
                <a:latin typeface="Agency FB" panose="020B0503020202020204" pitchFamily="34" charset="77"/>
                <a:cs typeface="Calibri" panose="020F0502020204030204" pitchFamily="34" charset="0"/>
              </a:rPr>
              <a:t>PROBLEM STATEMENT</a:t>
            </a:r>
            <a:endParaRPr lang="en-IN" sz="4600" b="1" dirty="0">
              <a:latin typeface="Agency FB" panose="020B0503020202020204" pitchFamily="34" charset="77"/>
              <a:cs typeface="Calibri" panose="020F0502020204030204" pitchFamily="34" charset="0"/>
            </a:endParaRPr>
          </a:p>
        </p:txBody>
      </p:sp>
      <p:cxnSp>
        <p:nvCxnSpPr>
          <p:cNvPr id="5" name="Straight Connector 4">
            <a:extLst>
              <a:ext uri="{FF2B5EF4-FFF2-40B4-BE49-F238E27FC236}">
                <a16:creationId xmlns:a16="http://schemas.microsoft.com/office/drawing/2014/main" id="{47D119EA-3112-664F-84A3-E0B65F7DD8B8}"/>
              </a:ext>
            </a:extLst>
          </p:cNvPr>
          <p:cNvCxnSpPr/>
          <p:nvPr/>
        </p:nvCxnSpPr>
        <p:spPr>
          <a:xfrm flipV="1">
            <a:off x="1258732" y="985551"/>
            <a:ext cx="10369152" cy="67185"/>
          </a:xfrm>
          <a:prstGeom prst="line">
            <a:avLst/>
          </a:prstGeom>
          <a:ln/>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29E0B4CD-EB13-1749-83F4-8D12DC3520D5}"/>
              </a:ext>
            </a:extLst>
          </p:cNvPr>
          <p:cNvSpPr txBox="1"/>
          <p:nvPr/>
        </p:nvSpPr>
        <p:spPr>
          <a:xfrm>
            <a:off x="1258732" y="1484784"/>
            <a:ext cx="8724111" cy="4431983"/>
          </a:xfrm>
          <a:prstGeom prst="rect">
            <a:avLst/>
          </a:prstGeom>
          <a:noFill/>
        </p:spPr>
        <p:txBody>
          <a:bodyPr wrap="square" rtlCol="0">
            <a:spAutoFit/>
          </a:bodyPr>
          <a:lstStyle/>
          <a:p>
            <a:pPr marL="342900" indent="-342900">
              <a:buFont typeface="Arial" panose="020B0604020202020204" pitchFamily="34" charset="0"/>
              <a:buChar char="•"/>
            </a:pPr>
            <a:r>
              <a:rPr lang="en-IN" sz="2200" dirty="0">
                <a:latin typeface="Agency FB" panose="020B0503020202020204" pitchFamily="34" charset="77"/>
                <a:cs typeface="Calibri" panose="020F0502020204030204" pitchFamily="34" charset="0"/>
              </a:rPr>
              <a:t>An enlargement of smartphones is driving the rapid development of mobile app stores. Nowadays, the two largest platforms for app distribution are Google Play-store and Apple App Store. We chose Google Play-store data for our project. Google Play-store has more than 10 million apps. It is divided into various categories like action, adventure, arcade, music, finance, sports, tools, etc.</a:t>
            </a:r>
            <a:br>
              <a:rPr lang="en-IN" sz="2200" dirty="0">
                <a:latin typeface="Agency FB" panose="020B0503020202020204" pitchFamily="34" charset="77"/>
                <a:cs typeface="Calibri" panose="020F0502020204030204" pitchFamily="34" charset="0"/>
              </a:rPr>
            </a:br>
            <a:endParaRPr lang="en-IN" sz="2200" dirty="0">
              <a:latin typeface="Agency FB" panose="020B0503020202020204" pitchFamily="34" charset="77"/>
              <a:cs typeface="Calibri" panose="020F0502020204030204" pitchFamily="34" charset="0"/>
            </a:endParaRPr>
          </a:p>
          <a:p>
            <a:pPr marL="342900" indent="-342900">
              <a:buFont typeface="Arial" panose="020B0604020202020204" pitchFamily="34" charset="0"/>
              <a:buChar char="•"/>
            </a:pPr>
            <a:r>
              <a:rPr lang="en-IN" sz="2200" dirty="0">
                <a:latin typeface="Agency FB" panose="020B0503020202020204" pitchFamily="34" charset="77"/>
                <a:cs typeface="Calibri" panose="020F0502020204030204" pitchFamily="34" charset="0"/>
              </a:rPr>
              <a:t>There are various factors that can lead users to download any particular app. Our goal is to help app developers and organizations to know what is the motivating factor for many people to download an app. It will also find out that how these factors affect any person's decision to download an app. We would like to analyse some data fields like category, price, Ad supported, ratings, size and installs for this purpose and find out how these fields are related to each other.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3C8B-2500-46A6-9206-49153EDA4A9E}"/>
              </a:ext>
            </a:extLst>
          </p:cNvPr>
          <p:cNvSpPr>
            <a:spLocks noGrp="1"/>
          </p:cNvSpPr>
          <p:nvPr>
            <p:ph type="title"/>
          </p:nvPr>
        </p:nvSpPr>
        <p:spPr>
          <a:xfrm>
            <a:off x="1142702" y="332656"/>
            <a:ext cx="9903418" cy="1478570"/>
          </a:xfrm>
        </p:spPr>
        <p:txBody>
          <a:bodyPr>
            <a:normAutofit/>
          </a:bodyPr>
          <a:lstStyle/>
          <a:p>
            <a:r>
              <a:rPr lang="en-US" sz="3600" b="1" dirty="0">
                <a:latin typeface="Agency FB" panose="020B0503020202020204" pitchFamily="34" charset="77"/>
              </a:rPr>
              <a:t>DATASET</a:t>
            </a:r>
            <a:endParaRPr lang="en-IN" sz="3600" b="1" dirty="0">
              <a:latin typeface="Agency FB" panose="020B0503020202020204" pitchFamily="34" charset="77"/>
            </a:endParaRPr>
          </a:p>
        </p:txBody>
      </p:sp>
      <p:sp>
        <p:nvSpPr>
          <p:cNvPr id="3" name="Content Placeholder 2">
            <a:extLst>
              <a:ext uri="{FF2B5EF4-FFF2-40B4-BE49-F238E27FC236}">
                <a16:creationId xmlns:a16="http://schemas.microsoft.com/office/drawing/2014/main" id="{4CA424FA-3A71-40F1-BA96-62A46FE320A0}"/>
              </a:ext>
            </a:extLst>
          </p:cNvPr>
          <p:cNvSpPr>
            <a:spLocks noGrp="1"/>
          </p:cNvSpPr>
          <p:nvPr>
            <p:ph idx="1"/>
          </p:nvPr>
        </p:nvSpPr>
        <p:spPr>
          <a:xfrm>
            <a:off x="4951076" y="3436992"/>
            <a:ext cx="5400600" cy="1657074"/>
          </a:xfrm>
        </p:spPr>
        <p:txBody>
          <a:bodyPr>
            <a:normAutofit/>
          </a:bodyPr>
          <a:lstStyle/>
          <a:p>
            <a:pPr marL="0" indent="0">
              <a:buNone/>
            </a:pPr>
            <a:r>
              <a:rPr lang="en-US" sz="2200" dirty="0">
                <a:latin typeface="Agency FB" panose="020B0503020202020204" pitchFamily="34" charset="77"/>
              </a:rPr>
              <a:t>Dataset-Link :</a:t>
            </a:r>
          </a:p>
          <a:p>
            <a:pPr marL="0" indent="0">
              <a:buNone/>
            </a:pPr>
            <a:r>
              <a:rPr lang="en-US" sz="2200" dirty="0">
                <a:latin typeface="Agency FB" panose="020B0503020202020204" pitchFamily="34" charset="77"/>
                <a:hlinkClick r:id="rId2"/>
              </a:rPr>
              <a:t>https://www.kaggle.com/gauthamp10/google-playstore-apps</a:t>
            </a:r>
            <a:endParaRPr lang="en-US" sz="2200" dirty="0">
              <a:latin typeface="Agency FB" panose="020B0503020202020204" pitchFamily="34" charset="77"/>
            </a:endParaRPr>
          </a:p>
        </p:txBody>
      </p:sp>
      <p:pic>
        <p:nvPicPr>
          <p:cNvPr id="5" name="Picture 4">
            <a:extLst>
              <a:ext uri="{FF2B5EF4-FFF2-40B4-BE49-F238E27FC236}">
                <a16:creationId xmlns:a16="http://schemas.microsoft.com/office/drawing/2014/main" id="{7414178F-2383-4D19-BB0A-15C530494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836" y="3425483"/>
            <a:ext cx="3696323" cy="1657074"/>
          </a:xfrm>
          <a:prstGeom prst="rect">
            <a:avLst/>
          </a:prstGeom>
        </p:spPr>
      </p:pic>
      <p:sp>
        <p:nvSpPr>
          <p:cNvPr id="4" name="TextBox 3">
            <a:extLst>
              <a:ext uri="{FF2B5EF4-FFF2-40B4-BE49-F238E27FC236}">
                <a16:creationId xmlns:a16="http://schemas.microsoft.com/office/drawing/2014/main" id="{D3885FBC-BE2F-1144-AB0B-039FDA107B5F}"/>
              </a:ext>
            </a:extLst>
          </p:cNvPr>
          <p:cNvSpPr txBox="1"/>
          <p:nvPr/>
        </p:nvSpPr>
        <p:spPr>
          <a:xfrm>
            <a:off x="1142702" y="1325112"/>
            <a:ext cx="2347117" cy="430887"/>
          </a:xfrm>
          <a:prstGeom prst="rect">
            <a:avLst/>
          </a:prstGeom>
          <a:noFill/>
        </p:spPr>
        <p:txBody>
          <a:bodyPr wrap="none" rtlCol="0">
            <a:spAutoFit/>
          </a:bodyPr>
          <a:lstStyle/>
          <a:p>
            <a:r>
              <a:rPr lang="en-US" sz="2200" dirty="0">
                <a:latin typeface="Agency FB" panose="020B0503020202020204" pitchFamily="34" charset="77"/>
              </a:rPr>
              <a:t>Google Play-Store Data :</a:t>
            </a:r>
          </a:p>
        </p:txBody>
      </p:sp>
      <p:sp>
        <p:nvSpPr>
          <p:cNvPr id="7" name="TextBox 6">
            <a:extLst>
              <a:ext uri="{FF2B5EF4-FFF2-40B4-BE49-F238E27FC236}">
                <a16:creationId xmlns:a16="http://schemas.microsoft.com/office/drawing/2014/main" id="{243CC331-B4E1-5E48-AED0-34F5B9A8DE66}"/>
              </a:ext>
            </a:extLst>
          </p:cNvPr>
          <p:cNvSpPr txBox="1"/>
          <p:nvPr/>
        </p:nvSpPr>
        <p:spPr>
          <a:xfrm>
            <a:off x="2406029" y="1990307"/>
            <a:ext cx="5245347" cy="430887"/>
          </a:xfrm>
          <a:prstGeom prst="rect">
            <a:avLst/>
          </a:prstGeom>
          <a:noFill/>
        </p:spPr>
        <p:txBody>
          <a:bodyPr wrap="none" rtlCol="0">
            <a:spAutoFit/>
          </a:bodyPr>
          <a:lstStyle/>
          <a:p>
            <a:r>
              <a:rPr lang="en-US" sz="2200" dirty="0">
                <a:latin typeface="Agency FB" panose="020B0503020202020204" pitchFamily="34" charset="77"/>
              </a:rPr>
              <a:t>This Data contains 1118136 observations and 36 Columns. </a:t>
            </a:r>
          </a:p>
        </p:txBody>
      </p:sp>
      <p:cxnSp>
        <p:nvCxnSpPr>
          <p:cNvPr id="10" name="Straight Connector 9">
            <a:extLst>
              <a:ext uri="{FF2B5EF4-FFF2-40B4-BE49-F238E27FC236}">
                <a16:creationId xmlns:a16="http://schemas.microsoft.com/office/drawing/2014/main" id="{2BCFE90C-981B-8646-B1FB-E6CC69588164}"/>
              </a:ext>
            </a:extLst>
          </p:cNvPr>
          <p:cNvCxnSpPr/>
          <p:nvPr/>
        </p:nvCxnSpPr>
        <p:spPr>
          <a:xfrm flipV="1">
            <a:off x="1258732" y="913543"/>
            <a:ext cx="10369152" cy="67185"/>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506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62DA7AE-3166-4640-89ED-64A2B782DB3B}"/>
              </a:ext>
            </a:extLst>
          </p:cNvPr>
          <p:cNvSpPr>
            <a:spLocks noGrp="1"/>
          </p:cNvSpPr>
          <p:nvPr>
            <p:ph sz="half" idx="1"/>
          </p:nvPr>
        </p:nvSpPr>
        <p:spPr>
          <a:xfrm>
            <a:off x="1197868" y="116632"/>
            <a:ext cx="4464496" cy="1556792"/>
          </a:xfrm>
        </p:spPr>
        <p:txBody>
          <a:bodyPr>
            <a:normAutofit/>
          </a:bodyPr>
          <a:lstStyle/>
          <a:p>
            <a:pPr marL="0" indent="0">
              <a:buNone/>
            </a:pPr>
            <a:r>
              <a:rPr lang="en-IN" sz="3600" b="1" dirty="0">
                <a:latin typeface="Agency FB" panose="020B0503020202020204" pitchFamily="34" charset="77"/>
                <a:cs typeface="Calibri" panose="020F0502020204030204" pitchFamily="34" charset="0"/>
              </a:rPr>
              <a:t>Descriptive Statistics And EDA</a:t>
            </a:r>
          </a:p>
        </p:txBody>
      </p:sp>
      <p:cxnSp>
        <p:nvCxnSpPr>
          <p:cNvPr id="6" name="Straight Connector 5">
            <a:extLst>
              <a:ext uri="{FF2B5EF4-FFF2-40B4-BE49-F238E27FC236}">
                <a16:creationId xmlns:a16="http://schemas.microsoft.com/office/drawing/2014/main" id="{A0608714-B346-A343-9720-17E679CC933B}"/>
              </a:ext>
            </a:extLst>
          </p:cNvPr>
          <p:cNvCxnSpPr/>
          <p:nvPr/>
        </p:nvCxnSpPr>
        <p:spPr>
          <a:xfrm flipV="1">
            <a:off x="1258732" y="1273583"/>
            <a:ext cx="10369152" cy="67185"/>
          </a:xfrm>
          <a:prstGeom prst="line">
            <a:avLst/>
          </a:prstGeom>
          <a:ln/>
        </p:spPr>
        <p:style>
          <a:lnRef idx="2">
            <a:schemeClr val="dk1"/>
          </a:lnRef>
          <a:fillRef idx="0">
            <a:schemeClr val="dk1"/>
          </a:fillRef>
          <a:effectRef idx="1">
            <a:schemeClr val="dk1"/>
          </a:effectRef>
          <a:fontRef idx="minor">
            <a:schemeClr val="tx1"/>
          </a:fontRef>
        </p:style>
      </p:cxnSp>
      <p:sp>
        <p:nvSpPr>
          <p:cNvPr id="4" name="Rectangle 3">
            <a:extLst>
              <a:ext uri="{FF2B5EF4-FFF2-40B4-BE49-F238E27FC236}">
                <a16:creationId xmlns:a16="http://schemas.microsoft.com/office/drawing/2014/main" id="{DCEA0BF0-1075-8B4D-B4A8-4910EE8E5421}"/>
              </a:ext>
            </a:extLst>
          </p:cNvPr>
          <p:cNvSpPr/>
          <p:nvPr/>
        </p:nvSpPr>
        <p:spPr>
          <a:xfrm>
            <a:off x="1103292" y="1673424"/>
            <a:ext cx="3389069" cy="523220"/>
          </a:xfrm>
          <a:prstGeom prst="rect">
            <a:avLst/>
          </a:prstGeom>
        </p:spPr>
        <p:txBody>
          <a:bodyPr wrap="none">
            <a:spAutoFit/>
          </a:bodyPr>
          <a:lstStyle/>
          <a:p>
            <a:pPr algn="ctr"/>
            <a:r>
              <a:rPr lang="en-IN" sz="2800" dirty="0">
                <a:latin typeface="Agency FB" panose="020B0503020202020204" pitchFamily="34" charset="77"/>
                <a:cs typeface="Calibri" panose="020F0502020204030204" pitchFamily="34" charset="0"/>
              </a:rPr>
              <a:t>Understanding the Dataset :</a:t>
            </a:r>
          </a:p>
        </p:txBody>
      </p:sp>
      <p:sp>
        <p:nvSpPr>
          <p:cNvPr id="5" name="Rectangle 4">
            <a:extLst>
              <a:ext uri="{FF2B5EF4-FFF2-40B4-BE49-F238E27FC236}">
                <a16:creationId xmlns:a16="http://schemas.microsoft.com/office/drawing/2014/main" id="{68F7EF63-97F7-284C-8A51-FD1428436544}"/>
              </a:ext>
            </a:extLst>
          </p:cNvPr>
          <p:cNvSpPr/>
          <p:nvPr/>
        </p:nvSpPr>
        <p:spPr>
          <a:xfrm>
            <a:off x="2797826" y="2529300"/>
            <a:ext cx="4164031" cy="430887"/>
          </a:xfrm>
          <a:prstGeom prst="rect">
            <a:avLst/>
          </a:prstGeom>
        </p:spPr>
        <p:txBody>
          <a:bodyPr wrap="square">
            <a:spAutoFit/>
          </a:bodyPr>
          <a:lstStyle/>
          <a:p>
            <a:pPr marL="285750" indent="-285750" algn="ctr">
              <a:buFont typeface="Arial" panose="020B0604020202020204" pitchFamily="34" charset="0"/>
              <a:buChar char="•"/>
            </a:pPr>
            <a:r>
              <a:rPr lang="en-US" sz="2200" dirty="0">
                <a:latin typeface="Agency FB" panose="020B0503020202020204" pitchFamily="34" charset="77"/>
                <a:cs typeface="Calibri" panose="020F0502020204030204" pitchFamily="34" charset="0"/>
              </a:rPr>
              <a:t>Dimensions &amp; Type of Dataset</a:t>
            </a:r>
          </a:p>
        </p:txBody>
      </p:sp>
      <p:pic>
        <p:nvPicPr>
          <p:cNvPr id="10" name="Content Placeholder 8" descr="Graphical user interface, text, application&#10;&#10;Description automatically generated">
            <a:extLst>
              <a:ext uri="{FF2B5EF4-FFF2-40B4-BE49-F238E27FC236}">
                <a16:creationId xmlns:a16="http://schemas.microsoft.com/office/drawing/2014/main" id="{C8F70F8F-EED6-A941-ACEB-B48425AFCE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20156" y="3429000"/>
            <a:ext cx="3798391" cy="2267536"/>
          </a:xfrm>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816782-7D71-4D32-8BED-970C572A494B}"/>
              </a:ext>
            </a:extLst>
          </p:cNvPr>
          <p:cNvSpPr>
            <a:spLocks noGrp="1"/>
          </p:cNvSpPr>
          <p:nvPr>
            <p:ph sz="half" idx="1"/>
          </p:nvPr>
        </p:nvSpPr>
        <p:spPr>
          <a:xfrm>
            <a:off x="1485900" y="836712"/>
            <a:ext cx="4608512" cy="639079"/>
          </a:xfrm>
        </p:spPr>
        <p:txBody>
          <a:bodyPr>
            <a:normAutofit/>
          </a:bodyPr>
          <a:lstStyle/>
          <a:p>
            <a:pPr marL="0" indent="0">
              <a:buNone/>
            </a:pPr>
            <a:r>
              <a:rPr lang="en-IN" sz="2800" dirty="0">
                <a:latin typeface="Agency FB" panose="020B0503020202020204" pitchFamily="34" charset="77"/>
                <a:cs typeface="Calibri" panose="020F0502020204030204" pitchFamily="34" charset="0"/>
              </a:rPr>
              <a:t>First 10 Rows of Dataset :</a:t>
            </a:r>
          </a:p>
        </p:txBody>
      </p:sp>
      <p:pic>
        <p:nvPicPr>
          <p:cNvPr id="11" name="Content Placeholder 10" descr="Graphical user interface&#10;&#10;Description automatically generated with low confidence">
            <a:extLst>
              <a:ext uri="{FF2B5EF4-FFF2-40B4-BE49-F238E27FC236}">
                <a16:creationId xmlns:a16="http://schemas.microsoft.com/office/drawing/2014/main" id="{18476A97-72F3-9B44-B432-1D7509FD02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85900" y="1772816"/>
            <a:ext cx="9649072" cy="4619950"/>
          </a:xfrm>
        </p:spPr>
      </p:pic>
    </p:spTree>
    <p:extLst>
      <p:ext uri="{BB962C8B-B14F-4D97-AF65-F5344CB8AC3E}">
        <p14:creationId xmlns:p14="http://schemas.microsoft.com/office/powerpoint/2010/main" val="394447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816782-7D71-4D32-8BED-970C572A494B}"/>
              </a:ext>
            </a:extLst>
          </p:cNvPr>
          <p:cNvSpPr>
            <a:spLocks noGrp="1"/>
          </p:cNvSpPr>
          <p:nvPr>
            <p:ph sz="half" idx="1"/>
          </p:nvPr>
        </p:nvSpPr>
        <p:spPr>
          <a:xfrm>
            <a:off x="1485900" y="836712"/>
            <a:ext cx="4608512" cy="639079"/>
          </a:xfrm>
        </p:spPr>
        <p:txBody>
          <a:bodyPr>
            <a:normAutofit/>
          </a:bodyPr>
          <a:lstStyle/>
          <a:p>
            <a:pPr marL="0" indent="0">
              <a:buNone/>
            </a:pPr>
            <a:r>
              <a:rPr lang="en-IN" sz="2800" dirty="0">
                <a:latin typeface="Agency FB" panose="020B0503020202020204" pitchFamily="34" charset="77"/>
                <a:cs typeface="Calibri" panose="020F0502020204030204" pitchFamily="34" charset="0"/>
              </a:rPr>
              <a:t>Last 10 Rows of Dataset :</a:t>
            </a:r>
          </a:p>
        </p:txBody>
      </p:sp>
      <p:sp>
        <p:nvSpPr>
          <p:cNvPr id="4" name="Content Placeholder 3">
            <a:extLst>
              <a:ext uri="{FF2B5EF4-FFF2-40B4-BE49-F238E27FC236}">
                <a16:creationId xmlns:a16="http://schemas.microsoft.com/office/drawing/2014/main" id="{957D5733-CFEB-7347-A11E-56C2868637F5}"/>
              </a:ext>
            </a:extLst>
          </p:cNvPr>
          <p:cNvSpPr>
            <a:spLocks noGrp="1"/>
          </p:cNvSpPr>
          <p:nvPr>
            <p:ph sz="half" idx="2"/>
          </p:nvPr>
        </p:nvSpPr>
        <p:spPr/>
        <p:txBody>
          <a:bodyPr/>
          <a:lstStyle/>
          <a:p>
            <a:endParaRPr lang="en-US"/>
          </a:p>
        </p:txBody>
      </p:sp>
      <p:pic>
        <p:nvPicPr>
          <p:cNvPr id="6" name="Content Placeholder 6" descr="Table&#10;&#10;Description automatically generated">
            <a:extLst>
              <a:ext uri="{FF2B5EF4-FFF2-40B4-BE49-F238E27FC236}">
                <a16:creationId xmlns:a16="http://schemas.microsoft.com/office/drawing/2014/main" id="{D0A87E42-DA17-4641-A1BB-645FA02B0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1" y="1700808"/>
            <a:ext cx="9721080" cy="4824536"/>
          </a:xfrm>
          <a:prstGeom prst="rect">
            <a:avLst/>
          </a:prstGeom>
        </p:spPr>
      </p:pic>
    </p:spTree>
    <p:extLst>
      <p:ext uri="{BB962C8B-B14F-4D97-AF65-F5344CB8AC3E}">
        <p14:creationId xmlns:p14="http://schemas.microsoft.com/office/powerpoint/2010/main" val="167924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F4D4EB-B23A-49FB-A135-93011961279C}"/>
              </a:ext>
            </a:extLst>
          </p:cNvPr>
          <p:cNvSpPr>
            <a:spLocks noGrp="1"/>
          </p:cNvSpPr>
          <p:nvPr>
            <p:ph sz="half" idx="1"/>
          </p:nvPr>
        </p:nvSpPr>
        <p:spPr>
          <a:xfrm>
            <a:off x="1053853" y="476672"/>
            <a:ext cx="5806632" cy="720080"/>
          </a:xfrm>
        </p:spPr>
        <p:txBody>
          <a:bodyPr>
            <a:normAutofit/>
          </a:bodyPr>
          <a:lstStyle/>
          <a:p>
            <a:pPr marL="0" indent="0">
              <a:buNone/>
            </a:pPr>
            <a:r>
              <a:rPr lang="en-IN" sz="3600" dirty="0">
                <a:latin typeface="Agency FB" panose="020B0503020202020204" pitchFamily="34" charset="77"/>
                <a:cs typeface="Calibri" panose="020F0502020204030204" pitchFamily="34" charset="0"/>
              </a:rPr>
              <a:t>Columns in Dataset :</a:t>
            </a:r>
          </a:p>
        </p:txBody>
      </p:sp>
      <p:pic>
        <p:nvPicPr>
          <p:cNvPr id="7" name="Content Placeholder 6" descr="Text&#10;&#10;Description automatically generated">
            <a:extLst>
              <a:ext uri="{FF2B5EF4-FFF2-40B4-BE49-F238E27FC236}">
                <a16:creationId xmlns:a16="http://schemas.microsoft.com/office/drawing/2014/main" id="{6A6B5FCA-338C-C146-B0BC-B74DBD7E6E7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552365" y="2204864"/>
            <a:ext cx="7488833" cy="2994720"/>
          </a:xfrm>
        </p:spPr>
      </p:pic>
      <p:sp>
        <p:nvSpPr>
          <p:cNvPr id="2" name="TextBox 1">
            <a:extLst>
              <a:ext uri="{FF2B5EF4-FFF2-40B4-BE49-F238E27FC236}">
                <a16:creationId xmlns:a16="http://schemas.microsoft.com/office/drawing/2014/main" id="{FE4014E8-4539-3243-8AF2-0160DB778006}"/>
              </a:ext>
            </a:extLst>
          </p:cNvPr>
          <p:cNvSpPr txBox="1"/>
          <p:nvPr/>
        </p:nvSpPr>
        <p:spPr>
          <a:xfrm>
            <a:off x="3957169" y="1427583"/>
            <a:ext cx="3874779" cy="461665"/>
          </a:xfrm>
          <a:prstGeom prst="rect">
            <a:avLst/>
          </a:prstGeom>
          <a:noFill/>
        </p:spPr>
        <p:txBody>
          <a:bodyPr wrap="none" rtlCol="0">
            <a:spAutoFit/>
          </a:bodyPr>
          <a:lstStyle/>
          <a:p>
            <a:r>
              <a:rPr lang="en-US" sz="2400" dirty="0">
                <a:latin typeface="Agency FB" panose="020B0503020202020204" pitchFamily="34" charset="77"/>
              </a:rPr>
              <a:t>These are the columns in our Dataset.</a:t>
            </a:r>
          </a:p>
        </p:txBody>
      </p:sp>
    </p:spTree>
    <p:extLst>
      <p:ext uri="{BB962C8B-B14F-4D97-AF65-F5344CB8AC3E}">
        <p14:creationId xmlns:p14="http://schemas.microsoft.com/office/powerpoint/2010/main" val="159493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D3C8A2A-5A9A-461D-AD42-52BD1F15A9D3}"/>
              </a:ext>
            </a:extLst>
          </p:cNvPr>
          <p:cNvSpPr>
            <a:spLocks noGrp="1"/>
          </p:cNvSpPr>
          <p:nvPr>
            <p:ph sz="half" idx="1"/>
          </p:nvPr>
        </p:nvSpPr>
        <p:spPr>
          <a:xfrm>
            <a:off x="1053852" y="476672"/>
            <a:ext cx="4608512" cy="836712"/>
          </a:xfrm>
        </p:spPr>
        <p:txBody>
          <a:bodyPr>
            <a:normAutofit fontScale="92500" lnSpcReduction="20000"/>
          </a:bodyPr>
          <a:lstStyle/>
          <a:p>
            <a:pPr marL="0" indent="0">
              <a:buNone/>
            </a:pPr>
            <a:r>
              <a:rPr lang="en-IN" sz="3600" dirty="0">
                <a:latin typeface="Agency FB" panose="020B0503020202020204" pitchFamily="34" charset="77"/>
                <a:cs typeface="Calibri" panose="020F0502020204030204" pitchFamily="34" charset="0"/>
              </a:rPr>
              <a:t>Finding Datatypes &amp; unique values of each Column:</a:t>
            </a:r>
          </a:p>
        </p:txBody>
      </p:sp>
      <p:sp>
        <p:nvSpPr>
          <p:cNvPr id="6" name="TextBox 5">
            <a:extLst>
              <a:ext uri="{FF2B5EF4-FFF2-40B4-BE49-F238E27FC236}">
                <a16:creationId xmlns:a16="http://schemas.microsoft.com/office/drawing/2014/main" id="{53A65B4E-88F6-3D41-A06A-7D0B2B5D8736}"/>
              </a:ext>
            </a:extLst>
          </p:cNvPr>
          <p:cNvSpPr txBox="1"/>
          <p:nvPr/>
        </p:nvSpPr>
        <p:spPr>
          <a:xfrm>
            <a:off x="1372140" y="1624063"/>
            <a:ext cx="3600400" cy="1107996"/>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gency FB" panose="020B0503020202020204" pitchFamily="34" charset="77"/>
              </a:rPr>
              <a:t>We used info() function for datatype, count and other parameters .</a:t>
            </a:r>
          </a:p>
        </p:txBody>
      </p:sp>
      <p:pic>
        <p:nvPicPr>
          <p:cNvPr id="9" name="Picture 8" descr="A picture containing text, newspaper, receipt&#10;&#10;Description automatically generated">
            <a:extLst>
              <a:ext uri="{FF2B5EF4-FFF2-40B4-BE49-F238E27FC236}">
                <a16:creationId xmlns:a16="http://schemas.microsoft.com/office/drawing/2014/main" id="{87C85C6B-10F5-6441-83F1-221123F00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412" y="476672"/>
            <a:ext cx="4722273" cy="2952328"/>
          </a:xfrm>
          <a:prstGeom prst="rect">
            <a:avLst/>
          </a:prstGeom>
        </p:spPr>
      </p:pic>
      <p:pic>
        <p:nvPicPr>
          <p:cNvPr id="10" name="Picture 9">
            <a:extLst>
              <a:ext uri="{FF2B5EF4-FFF2-40B4-BE49-F238E27FC236}">
                <a16:creationId xmlns:a16="http://schemas.microsoft.com/office/drawing/2014/main" id="{E3446E05-5026-3443-9D2F-469FB32176DA}"/>
              </a:ext>
            </a:extLst>
          </p:cNvPr>
          <p:cNvPicPr>
            <a:picLocks noChangeAspect="1"/>
          </p:cNvPicPr>
          <p:nvPr/>
        </p:nvPicPr>
        <p:blipFill>
          <a:blip r:embed="rId3"/>
          <a:stretch>
            <a:fillRect/>
          </a:stretch>
        </p:blipFill>
        <p:spPr>
          <a:xfrm>
            <a:off x="6094412" y="3580561"/>
            <a:ext cx="4722273" cy="2952328"/>
          </a:xfrm>
          <a:prstGeom prst="rect">
            <a:avLst/>
          </a:prstGeom>
        </p:spPr>
      </p:pic>
      <p:sp>
        <p:nvSpPr>
          <p:cNvPr id="11" name="TextBox 10">
            <a:extLst>
              <a:ext uri="{FF2B5EF4-FFF2-40B4-BE49-F238E27FC236}">
                <a16:creationId xmlns:a16="http://schemas.microsoft.com/office/drawing/2014/main" id="{600F7870-D9F7-F846-84BF-B60259F42406}"/>
              </a:ext>
            </a:extLst>
          </p:cNvPr>
          <p:cNvSpPr txBox="1"/>
          <p:nvPr/>
        </p:nvSpPr>
        <p:spPr>
          <a:xfrm>
            <a:off x="1372140" y="4005064"/>
            <a:ext cx="3354120" cy="2123658"/>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gency FB" panose="020B0503020202020204" pitchFamily="34" charset="77"/>
              </a:rPr>
              <a:t>Also, we used nunique() functions that helps us to find out the total unique values as it can be further classifies as numeric, ordinal or categorical.</a:t>
            </a:r>
          </a:p>
          <a:p>
            <a:endParaRPr lang="en-US" sz="2200"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{E9A240B7-00AC-284B-8241-C43DAE70A3DD}tf10001072</Template>
  <TotalTime>605</TotalTime>
  <Words>841</Words>
  <Application>Microsoft Macintosh PowerPoint</Application>
  <PresentationFormat>Custom</PresentationFormat>
  <Paragraphs>91</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Agency FB</vt:lpstr>
      <vt:lpstr>Arial</vt:lpstr>
      <vt:lpstr>Corbel</vt:lpstr>
      <vt:lpstr>Franklin Gothic Book</vt:lpstr>
      <vt:lpstr>Crop</vt:lpstr>
      <vt:lpstr>Google Play  Store</vt:lpstr>
      <vt:lpstr>INDEX</vt:lpstr>
      <vt:lpstr>PowerPoint Presentation</vt:lpstr>
      <vt:lpstr>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 outliers through boxplots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Play Store</dc:title>
  <dc:creator>Sonam Thakur</dc:creator>
  <cp:lastModifiedBy>Vishal Patel</cp:lastModifiedBy>
  <cp:revision>63</cp:revision>
  <dcterms:created xsi:type="dcterms:W3CDTF">2021-03-14T08:21:12Z</dcterms:created>
  <dcterms:modified xsi:type="dcterms:W3CDTF">2021-04-17T22:40:46Z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